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vml" ContentType="application/vnd.openxmlformats-officedocument.vmlDrawi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embeddings/oleObject1.bin" ContentType="application/vnd.openxmlformats-officedocument.oleObject"/>
  <Override PartName="/ppt/embeddings/oleObject2.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handoutMasterIdLst>
    <p:handoutMasterId r:id="rId14"/>
  </p:handoutMasterIdLst>
  <p:sldIdLst>
    <p:sldId id="256" r:id="rId2"/>
    <p:sldId id="257" r:id="rId3"/>
    <p:sldId id="258" r:id="rId4"/>
    <p:sldId id="262" r:id="rId5"/>
    <p:sldId id="259" r:id="rId6"/>
    <p:sldId id="260" r:id="rId7"/>
    <p:sldId id="261" r:id="rId8"/>
    <p:sldId id="263" r:id="rId9"/>
    <p:sldId id="264" r:id="rId10"/>
    <p:sldId id="265" r:id="rId11"/>
    <p:sldId id="266" r:id="rId1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charset="0"/>
        <a:ea typeface="ＭＳ Ｐゴシック" charset="0"/>
        <a:cs typeface="+mn-cs"/>
      </a:defRPr>
    </a:lvl5pPr>
    <a:lvl6pPr marL="2286000" algn="l" defTabSz="457200" rtl="0" eaLnBrk="1" latinLnBrk="0" hangingPunct="1">
      <a:defRPr sz="2400" kern="1200">
        <a:solidFill>
          <a:schemeClr val="tx1"/>
        </a:solidFill>
        <a:latin typeface="Times" charset="0"/>
        <a:ea typeface="ＭＳ Ｐゴシック" charset="0"/>
        <a:cs typeface="+mn-cs"/>
      </a:defRPr>
    </a:lvl6pPr>
    <a:lvl7pPr marL="2743200" algn="l" defTabSz="457200" rtl="0" eaLnBrk="1" latinLnBrk="0" hangingPunct="1">
      <a:defRPr sz="2400" kern="1200">
        <a:solidFill>
          <a:schemeClr val="tx1"/>
        </a:solidFill>
        <a:latin typeface="Times" charset="0"/>
        <a:ea typeface="ＭＳ Ｐゴシック" charset="0"/>
        <a:cs typeface="+mn-cs"/>
      </a:defRPr>
    </a:lvl7pPr>
    <a:lvl8pPr marL="3200400" algn="l" defTabSz="457200" rtl="0" eaLnBrk="1" latinLnBrk="0" hangingPunct="1">
      <a:defRPr sz="2400" kern="1200">
        <a:solidFill>
          <a:schemeClr val="tx1"/>
        </a:solidFill>
        <a:latin typeface="Times" charset="0"/>
        <a:ea typeface="ＭＳ Ｐゴシック" charset="0"/>
        <a:cs typeface="+mn-cs"/>
      </a:defRPr>
    </a:lvl8pPr>
    <a:lvl9pPr marL="3657600" algn="l" defTabSz="457200" rtl="0" eaLnBrk="1" latinLnBrk="0" hangingPunct="1">
      <a:defRPr sz="2400" kern="1200">
        <a:solidFill>
          <a:schemeClr val="tx1"/>
        </a:solidFill>
        <a:latin typeface="Times"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024" autoAdjust="0"/>
    <p:restoredTop sz="90929"/>
  </p:normalViewPr>
  <p:slideViewPr>
    <p:cSldViewPr>
      <p:cViewPr varScale="1">
        <p:scale>
          <a:sx n="120" d="100"/>
          <a:sy n="120" d="100"/>
        </p:scale>
        <p:origin x="-96" y="-2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 Id="rId2"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E2847D5-EE16-604D-AB94-DE9117E8208E}" type="datetimeFigureOut">
              <a:rPr lang="en-US" smtClean="0"/>
              <a:t>2014.02.12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885C006-C646-7F4A-8EC7-7C47C97E0709}" type="slidenum">
              <a:rPr lang="en-US" smtClean="0"/>
              <a:t>‹#›</a:t>
            </a:fld>
            <a:endParaRPr lang="en-US"/>
          </a:p>
        </p:txBody>
      </p:sp>
    </p:spTree>
    <p:extLst>
      <p:ext uri="{BB962C8B-B14F-4D97-AF65-F5344CB8AC3E}">
        <p14:creationId xmlns:p14="http://schemas.microsoft.com/office/powerpoint/2010/main" val="37278810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1026"/>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147" name="Rectangle 1027"/>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6148"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6149" name="Rectangle 1029"/>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0" name="Rectangle 1030"/>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151" name="Rectangle 1031"/>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lvl1pPr>
          </a:lstStyle>
          <a:p>
            <a:fld id="{F7D6D6BE-053C-094F-B585-2257B4884949}" type="slidenum">
              <a:rPr lang="en-US"/>
              <a:pPr/>
              <a:t>‹#›</a:t>
            </a:fld>
            <a:endParaRPr lang="en-US"/>
          </a:p>
        </p:txBody>
      </p:sp>
    </p:spTree>
    <p:extLst>
      <p:ext uri="{BB962C8B-B14F-4D97-AF65-F5344CB8AC3E}">
        <p14:creationId xmlns:p14="http://schemas.microsoft.com/office/powerpoint/2010/main" val="1924597766"/>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Times" charset="0"/>
        <a:ea typeface="ＭＳ Ｐゴシック" charset="0"/>
        <a:cs typeface="+mn-cs"/>
      </a:defRPr>
    </a:lvl1pPr>
    <a:lvl2pPr marL="457200" algn="l" rtl="0" fontAlgn="base">
      <a:spcBef>
        <a:spcPct val="30000"/>
      </a:spcBef>
      <a:spcAft>
        <a:spcPct val="0"/>
      </a:spcAft>
      <a:defRPr sz="1200" kern="1200">
        <a:solidFill>
          <a:schemeClr val="tx1"/>
        </a:solidFill>
        <a:latin typeface="Times" charset="0"/>
        <a:ea typeface="ＭＳ Ｐゴシック" charset="0"/>
        <a:cs typeface="+mn-cs"/>
      </a:defRPr>
    </a:lvl2pPr>
    <a:lvl3pPr marL="914400" algn="l" rtl="0" fontAlgn="base">
      <a:spcBef>
        <a:spcPct val="30000"/>
      </a:spcBef>
      <a:spcAft>
        <a:spcPct val="0"/>
      </a:spcAft>
      <a:defRPr sz="1200" kern="1200">
        <a:solidFill>
          <a:schemeClr val="tx1"/>
        </a:solidFill>
        <a:latin typeface="Times" charset="0"/>
        <a:ea typeface="ＭＳ Ｐゴシック" charset="0"/>
        <a:cs typeface="+mn-cs"/>
      </a:defRPr>
    </a:lvl3pPr>
    <a:lvl4pPr marL="1371600" algn="l" rtl="0" fontAlgn="base">
      <a:spcBef>
        <a:spcPct val="30000"/>
      </a:spcBef>
      <a:spcAft>
        <a:spcPct val="0"/>
      </a:spcAft>
      <a:defRPr sz="1200" kern="1200">
        <a:solidFill>
          <a:schemeClr val="tx1"/>
        </a:solidFill>
        <a:latin typeface="Times" charset="0"/>
        <a:ea typeface="ＭＳ Ｐゴシック" charset="0"/>
        <a:cs typeface="+mn-cs"/>
      </a:defRPr>
    </a:lvl4pPr>
    <a:lvl5pPr marL="1828800" algn="l" rtl="0" fontAlgn="base">
      <a:spcBef>
        <a:spcPct val="30000"/>
      </a:spcBef>
      <a:spcAft>
        <a:spcPct val="0"/>
      </a:spcAft>
      <a:defRPr sz="1200" kern="1200">
        <a:solidFill>
          <a:schemeClr val="tx1"/>
        </a:solidFill>
        <a:latin typeface="Times"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US" smtClean="0"/>
              <a:t>2014.02.12</a:t>
            </a:r>
            <a:endParaRPr lang="en-US"/>
          </a:p>
        </p:txBody>
      </p:sp>
      <p:sp>
        <p:nvSpPr>
          <p:cNvPr id="5" name="Footer Placeholder 4"/>
          <p:cNvSpPr>
            <a:spLocks noGrp="1"/>
          </p:cNvSpPr>
          <p:nvPr>
            <p:ph type="ftr" sz="quarter" idx="11"/>
          </p:nvPr>
        </p:nvSpPr>
        <p:spPr/>
        <p:txBody>
          <a:bodyPr/>
          <a:lstStyle>
            <a:lvl1pPr>
              <a:defRPr/>
            </a:lvl1pPr>
          </a:lstStyle>
          <a:p>
            <a:r>
              <a:rPr lang="en-US" smtClean="0"/>
              <a:t>P.Z. Takacs</a:t>
            </a:r>
            <a:endParaRPr lang="en-US"/>
          </a:p>
        </p:txBody>
      </p:sp>
      <p:sp>
        <p:nvSpPr>
          <p:cNvPr id="6" name="Slide Number Placeholder 5"/>
          <p:cNvSpPr>
            <a:spLocks noGrp="1"/>
          </p:cNvSpPr>
          <p:nvPr>
            <p:ph type="sldNum" sz="quarter" idx="12"/>
          </p:nvPr>
        </p:nvSpPr>
        <p:spPr/>
        <p:txBody>
          <a:bodyPr/>
          <a:lstStyle>
            <a:lvl1pPr>
              <a:defRPr/>
            </a:lvl1pPr>
          </a:lstStyle>
          <a:p>
            <a:endParaRPr lang="en-US"/>
          </a:p>
          <a:p>
            <a:fld id="{7A79286C-5B09-434C-8300-7DE6285EBE3F}" type="slidenum">
              <a:rPr lang="en-US"/>
              <a:pPr/>
              <a:t>‹#›</a:t>
            </a:fld>
            <a:endParaRPr lang="en-US" sz="1400">
              <a:latin typeface="Times" charset="0"/>
            </a:endParaRPr>
          </a:p>
        </p:txBody>
      </p:sp>
    </p:spTree>
    <p:extLst>
      <p:ext uri="{BB962C8B-B14F-4D97-AF65-F5344CB8AC3E}">
        <p14:creationId xmlns:p14="http://schemas.microsoft.com/office/powerpoint/2010/main" val="1148800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2014.02.12</a:t>
            </a:r>
            <a:endParaRPr lang="en-US"/>
          </a:p>
        </p:txBody>
      </p:sp>
      <p:sp>
        <p:nvSpPr>
          <p:cNvPr id="5" name="Footer Placeholder 4"/>
          <p:cNvSpPr>
            <a:spLocks noGrp="1"/>
          </p:cNvSpPr>
          <p:nvPr>
            <p:ph type="ftr" sz="quarter" idx="11"/>
          </p:nvPr>
        </p:nvSpPr>
        <p:spPr/>
        <p:txBody>
          <a:bodyPr/>
          <a:lstStyle>
            <a:lvl1pPr>
              <a:defRPr/>
            </a:lvl1pPr>
          </a:lstStyle>
          <a:p>
            <a:r>
              <a:rPr lang="en-US" smtClean="0"/>
              <a:t>P.Z. Takacs</a:t>
            </a:r>
            <a:endParaRPr lang="en-US"/>
          </a:p>
        </p:txBody>
      </p:sp>
      <p:sp>
        <p:nvSpPr>
          <p:cNvPr id="6" name="Slide Number Placeholder 5"/>
          <p:cNvSpPr>
            <a:spLocks noGrp="1"/>
          </p:cNvSpPr>
          <p:nvPr>
            <p:ph type="sldNum" sz="quarter" idx="12"/>
          </p:nvPr>
        </p:nvSpPr>
        <p:spPr/>
        <p:txBody>
          <a:bodyPr/>
          <a:lstStyle>
            <a:lvl1pPr>
              <a:defRPr/>
            </a:lvl1pPr>
          </a:lstStyle>
          <a:p>
            <a:endParaRPr lang="en-US"/>
          </a:p>
          <a:p>
            <a:fld id="{80930FBA-EF62-F94B-8876-D7DB9183628D}" type="slidenum">
              <a:rPr lang="en-US"/>
              <a:pPr/>
              <a:t>‹#›</a:t>
            </a:fld>
            <a:endParaRPr lang="en-US" sz="1400">
              <a:latin typeface="Times" charset="0"/>
            </a:endParaRPr>
          </a:p>
        </p:txBody>
      </p:sp>
    </p:spTree>
    <p:extLst>
      <p:ext uri="{BB962C8B-B14F-4D97-AF65-F5344CB8AC3E}">
        <p14:creationId xmlns:p14="http://schemas.microsoft.com/office/powerpoint/2010/main" val="1324429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2014.02.12</a:t>
            </a:r>
            <a:endParaRPr lang="en-US"/>
          </a:p>
        </p:txBody>
      </p:sp>
      <p:sp>
        <p:nvSpPr>
          <p:cNvPr id="5" name="Footer Placeholder 4"/>
          <p:cNvSpPr>
            <a:spLocks noGrp="1"/>
          </p:cNvSpPr>
          <p:nvPr>
            <p:ph type="ftr" sz="quarter" idx="11"/>
          </p:nvPr>
        </p:nvSpPr>
        <p:spPr/>
        <p:txBody>
          <a:bodyPr/>
          <a:lstStyle>
            <a:lvl1pPr>
              <a:defRPr/>
            </a:lvl1pPr>
          </a:lstStyle>
          <a:p>
            <a:r>
              <a:rPr lang="en-US" smtClean="0"/>
              <a:t>P.Z. Takacs</a:t>
            </a:r>
            <a:endParaRPr lang="en-US"/>
          </a:p>
        </p:txBody>
      </p:sp>
      <p:sp>
        <p:nvSpPr>
          <p:cNvPr id="6" name="Slide Number Placeholder 5"/>
          <p:cNvSpPr>
            <a:spLocks noGrp="1"/>
          </p:cNvSpPr>
          <p:nvPr>
            <p:ph type="sldNum" sz="quarter" idx="12"/>
          </p:nvPr>
        </p:nvSpPr>
        <p:spPr/>
        <p:txBody>
          <a:bodyPr/>
          <a:lstStyle>
            <a:lvl1pPr>
              <a:defRPr/>
            </a:lvl1pPr>
          </a:lstStyle>
          <a:p>
            <a:endParaRPr lang="en-US"/>
          </a:p>
          <a:p>
            <a:fld id="{0F5A5B75-09B6-3F49-B431-902CEA47FFDA}" type="slidenum">
              <a:rPr lang="en-US"/>
              <a:pPr/>
              <a:t>‹#›</a:t>
            </a:fld>
            <a:endParaRPr lang="en-US" sz="1400">
              <a:latin typeface="Times" charset="0"/>
            </a:endParaRPr>
          </a:p>
        </p:txBody>
      </p:sp>
    </p:spTree>
    <p:extLst>
      <p:ext uri="{BB962C8B-B14F-4D97-AF65-F5344CB8AC3E}">
        <p14:creationId xmlns:p14="http://schemas.microsoft.com/office/powerpoint/2010/main" val="1268743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2014.02.12</a:t>
            </a:r>
            <a:endParaRPr lang="en-US"/>
          </a:p>
        </p:txBody>
      </p:sp>
      <p:sp>
        <p:nvSpPr>
          <p:cNvPr id="5" name="Footer Placeholder 4"/>
          <p:cNvSpPr>
            <a:spLocks noGrp="1"/>
          </p:cNvSpPr>
          <p:nvPr>
            <p:ph type="ftr" sz="quarter" idx="11"/>
          </p:nvPr>
        </p:nvSpPr>
        <p:spPr/>
        <p:txBody>
          <a:bodyPr/>
          <a:lstStyle>
            <a:lvl1pPr>
              <a:defRPr/>
            </a:lvl1pPr>
          </a:lstStyle>
          <a:p>
            <a:r>
              <a:rPr lang="en-US" smtClean="0"/>
              <a:t>P.Z. Takacs</a:t>
            </a:r>
            <a:endParaRPr lang="en-US"/>
          </a:p>
        </p:txBody>
      </p:sp>
      <p:sp>
        <p:nvSpPr>
          <p:cNvPr id="6" name="Slide Number Placeholder 5"/>
          <p:cNvSpPr>
            <a:spLocks noGrp="1"/>
          </p:cNvSpPr>
          <p:nvPr>
            <p:ph type="sldNum" sz="quarter" idx="12"/>
          </p:nvPr>
        </p:nvSpPr>
        <p:spPr/>
        <p:txBody>
          <a:bodyPr/>
          <a:lstStyle>
            <a:lvl1pPr>
              <a:defRPr/>
            </a:lvl1pPr>
          </a:lstStyle>
          <a:p>
            <a:endParaRPr lang="en-US"/>
          </a:p>
          <a:p>
            <a:fld id="{D467CAFC-69B3-324C-864A-3282117AB42F}" type="slidenum">
              <a:rPr lang="en-US"/>
              <a:pPr/>
              <a:t>‹#›</a:t>
            </a:fld>
            <a:endParaRPr lang="en-US" sz="1400">
              <a:latin typeface="Times" charset="0"/>
            </a:endParaRPr>
          </a:p>
        </p:txBody>
      </p:sp>
    </p:spTree>
    <p:extLst>
      <p:ext uri="{BB962C8B-B14F-4D97-AF65-F5344CB8AC3E}">
        <p14:creationId xmlns:p14="http://schemas.microsoft.com/office/powerpoint/2010/main" val="3682090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US" smtClean="0"/>
              <a:t>2014.02.12</a:t>
            </a:r>
            <a:endParaRPr lang="en-US"/>
          </a:p>
        </p:txBody>
      </p:sp>
      <p:sp>
        <p:nvSpPr>
          <p:cNvPr id="5" name="Footer Placeholder 4"/>
          <p:cNvSpPr>
            <a:spLocks noGrp="1"/>
          </p:cNvSpPr>
          <p:nvPr>
            <p:ph type="ftr" sz="quarter" idx="11"/>
          </p:nvPr>
        </p:nvSpPr>
        <p:spPr/>
        <p:txBody>
          <a:bodyPr/>
          <a:lstStyle>
            <a:lvl1pPr>
              <a:defRPr/>
            </a:lvl1pPr>
          </a:lstStyle>
          <a:p>
            <a:r>
              <a:rPr lang="en-US" smtClean="0"/>
              <a:t>P.Z. Takacs</a:t>
            </a:r>
            <a:endParaRPr lang="en-US"/>
          </a:p>
        </p:txBody>
      </p:sp>
      <p:sp>
        <p:nvSpPr>
          <p:cNvPr id="6" name="Slide Number Placeholder 5"/>
          <p:cNvSpPr>
            <a:spLocks noGrp="1"/>
          </p:cNvSpPr>
          <p:nvPr>
            <p:ph type="sldNum" sz="quarter" idx="12"/>
          </p:nvPr>
        </p:nvSpPr>
        <p:spPr/>
        <p:txBody>
          <a:bodyPr/>
          <a:lstStyle>
            <a:lvl1pPr>
              <a:defRPr/>
            </a:lvl1pPr>
          </a:lstStyle>
          <a:p>
            <a:endParaRPr lang="en-US"/>
          </a:p>
          <a:p>
            <a:fld id="{937BC085-4D6E-AB4F-8D8F-F025C22B4E6A}" type="slidenum">
              <a:rPr lang="en-US"/>
              <a:pPr/>
              <a:t>‹#›</a:t>
            </a:fld>
            <a:endParaRPr lang="en-US" sz="1400">
              <a:latin typeface="Times" charset="0"/>
            </a:endParaRPr>
          </a:p>
        </p:txBody>
      </p:sp>
    </p:spTree>
    <p:extLst>
      <p:ext uri="{BB962C8B-B14F-4D97-AF65-F5344CB8AC3E}">
        <p14:creationId xmlns:p14="http://schemas.microsoft.com/office/powerpoint/2010/main" val="1206043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r>
              <a:rPr lang="en-US" smtClean="0"/>
              <a:t>2014.02.12</a:t>
            </a:r>
            <a:endParaRPr lang="en-US"/>
          </a:p>
        </p:txBody>
      </p:sp>
      <p:sp>
        <p:nvSpPr>
          <p:cNvPr id="6" name="Footer Placeholder 5"/>
          <p:cNvSpPr>
            <a:spLocks noGrp="1"/>
          </p:cNvSpPr>
          <p:nvPr>
            <p:ph type="ftr" sz="quarter" idx="11"/>
          </p:nvPr>
        </p:nvSpPr>
        <p:spPr/>
        <p:txBody>
          <a:bodyPr/>
          <a:lstStyle>
            <a:lvl1pPr>
              <a:defRPr/>
            </a:lvl1pPr>
          </a:lstStyle>
          <a:p>
            <a:r>
              <a:rPr lang="en-US" smtClean="0"/>
              <a:t>P.Z. Takacs</a:t>
            </a:r>
            <a:endParaRPr lang="en-US"/>
          </a:p>
        </p:txBody>
      </p:sp>
      <p:sp>
        <p:nvSpPr>
          <p:cNvPr id="7" name="Slide Number Placeholder 6"/>
          <p:cNvSpPr>
            <a:spLocks noGrp="1"/>
          </p:cNvSpPr>
          <p:nvPr>
            <p:ph type="sldNum" sz="quarter" idx="12"/>
          </p:nvPr>
        </p:nvSpPr>
        <p:spPr/>
        <p:txBody>
          <a:bodyPr/>
          <a:lstStyle>
            <a:lvl1pPr>
              <a:defRPr/>
            </a:lvl1pPr>
          </a:lstStyle>
          <a:p>
            <a:endParaRPr lang="en-US"/>
          </a:p>
          <a:p>
            <a:fld id="{E18C1816-DEE1-A442-9A27-E69E6D1516E5}" type="slidenum">
              <a:rPr lang="en-US"/>
              <a:pPr/>
              <a:t>‹#›</a:t>
            </a:fld>
            <a:endParaRPr lang="en-US" sz="1400">
              <a:latin typeface="Times" charset="0"/>
            </a:endParaRPr>
          </a:p>
        </p:txBody>
      </p:sp>
    </p:spTree>
    <p:extLst>
      <p:ext uri="{BB962C8B-B14F-4D97-AF65-F5344CB8AC3E}">
        <p14:creationId xmlns:p14="http://schemas.microsoft.com/office/powerpoint/2010/main" val="2794740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r>
              <a:rPr lang="en-US" smtClean="0"/>
              <a:t>2014.02.12</a:t>
            </a:r>
            <a:endParaRPr lang="en-US"/>
          </a:p>
        </p:txBody>
      </p:sp>
      <p:sp>
        <p:nvSpPr>
          <p:cNvPr id="8" name="Footer Placeholder 7"/>
          <p:cNvSpPr>
            <a:spLocks noGrp="1"/>
          </p:cNvSpPr>
          <p:nvPr>
            <p:ph type="ftr" sz="quarter" idx="11"/>
          </p:nvPr>
        </p:nvSpPr>
        <p:spPr/>
        <p:txBody>
          <a:bodyPr/>
          <a:lstStyle>
            <a:lvl1pPr>
              <a:defRPr/>
            </a:lvl1pPr>
          </a:lstStyle>
          <a:p>
            <a:r>
              <a:rPr lang="en-US" smtClean="0"/>
              <a:t>P.Z. Takacs</a:t>
            </a:r>
            <a:endParaRPr lang="en-US"/>
          </a:p>
        </p:txBody>
      </p:sp>
      <p:sp>
        <p:nvSpPr>
          <p:cNvPr id="9" name="Slide Number Placeholder 8"/>
          <p:cNvSpPr>
            <a:spLocks noGrp="1"/>
          </p:cNvSpPr>
          <p:nvPr>
            <p:ph type="sldNum" sz="quarter" idx="12"/>
          </p:nvPr>
        </p:nvSpPr>
        <p:spPr/>
        <p:txBody>
          <a:bodyPr/>
          <a:lstStyle>
            <a:lvl1pPr>
              <a:defRPr/>
            </a:lvl1pPr>
          </a:lstStyle>
          <a:p>
            <a:endParaRPr lang="en-US"/>
          </a:p>
          <a:p>
            <a:fld id="{82C7BAFD-19F3-9E4F-864B-64BFA78F58BB}" type="slidenum">
              <a:rPr lang="en-US"/>
              <a:pPr/>
              <a:t>‹#›</a:t>
            </a:fld>
            <a:endParaRPr lang="en-US" sz="1400">
              <a:latin typeface="Times" charset="0"/>
            </a:endParaRPr>
          </a:p>
        </p:txBody>
      </p:sp>
    </p:spTree>
    <p:extLst>
      <p:ext uri="{BB962C8B-B14F-4D97-AF65-F5344CB8AC3E}">
        <p14:creationId xmlns:p14="http://schemas.microsoft.com/office/powerpoint/2010/main" val="1645143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smtClean="0"/>
              <a:t>2014.02.12</a:t>
            </a:r>
            <a:endParaRPr lang="en-US"/>
          </a:p>
        </p:txBody>
      </p:sp>
      <p:sp>
        <p:nvSpPr>
          <p:cNvPr id="4" name="Footer Placeholder 3"/>
          <p:cNvSpPr>
            <a:spLocks noGrp="1"/>
          </p:cNvSpPr>
          <p:nvPr>
            <p:ph type="ftr" sz="quarter" idx="11"/>
          </p:nvPr>
        </p:nvSpPr>
        <p:spPr/>
        <p:txBody>
          <a:bodyPr/>
          <a:lstStyle>
            <a:lvl1pPr>
              <a:defRPr/>
            </a:lvl1pPr>
          </a:lstStyle>
          <a:p>
            <a:r>
              <a:rPr lang="en-US" smtClean="0"/>
              <a:t>P.Z. Takacs</a:t>
            </a:r>
            <a:endParaRPr lang="en-US"/>
          </a:p>
        </p:txBody>
      </p:sp>
      <p:sp>
        <p:nvSpPr>
          <p:cNvPr id="5" name="Slide Number Placeholder 4"/>
          <p:cNvSpPr>
            <a:spLocks noGrp="1"/>
          </p:cNvSpPr>
          <p:nvPr>
            <p:ph type="sldNum" sz="quarter" idx="12"/>
          </p:nvPr>
        </p:nvSpPr>
        <p:spPr/>
        <p:txBody>
          <a:bodyPr/>
          <a:lstStyle>
            <a:lvl1pPr>
              <a:defRPr/>
            </a:lvl1pPr>
          </a:lstStyle>
          <a:p>
            <a:endParaRPr lang="en-US"/>
          </a:p>
          <a:p>
            <a:fld id="{C716D554-B26D-8140-8467-08F6D5E02B9B}" type="slidenum">
              <a:rPr lang="en-US"/>
              <a:pPr/>
              <a:t>‹#›</a:t>
            </a:fld>
            <a:endParaRPr lang="en-US" sz="1400">
              <a:latin typeface="Times" charset="0"/>
            </a:endParaRPr>
          </a:p>
        </p:txBody>
      </p:sp>
    </p:spTree>
    <p:extLst>
      <p:ext uri="{BB962C8B-B14F-4D97-AF65-F5344CB8AC3E}">
        <p14:creationId xmlns:p14="http://schemas.microsoft.com/office/powerpoint/2010/main" val="2083176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smtClean="0"/>
              <a:t>2014.02.12</a:t>
            </a:r>
            <a:endParaRPr lang="en-US"/>
          </a:p>
        </p:txBody>
      </p:sp>
      <p:sp>
        <p:nvSpPr>
          <p:cNvPr id="3" name="Footer Placeholder 2"/>
          <p:cNvSpPr>
            <a:spLocks noGrp="1"/>
          </p:cNvSpPr>
          <p:nvPr>
            <p:ph type="ftr" sz="quarter" idx="11"/>
          </p:nvPr>
        </p:nvSpPr>
        <p:spPr/>
        <p:txBody>
          <a:bodyPr/>
          <a:lstStyle>
            <a:lvl1pPr>
              <a:defRPr/>
            </a:lvl1pPr>
          </a:lstStyle>
          <a:p>
            <a:r>
              <a:rPr lang="en-US" smtClean="0"/>
              <a:t>P.Z. Takacs</a:t>
            </a:r>
            <a:endParaRPr lang="en-US"/>
          </a:p>
        </p:txBody>
      </p:sp>
      <p:sp>
        <p:nvSpPr>
          <p:cNvPr id="4" name="Slide Number Placeholder 3"/>
          <p:cNvSpPr>
            <a:spLocks noGrp="1"/>
          </p:cNvSpPr>
          <p:nvPr>
            <p:ph type="sldNum" sz="quarter" idx="12"/>
          </p:nvPr>
        </p:nvSpPr>
        <p:spPr/>
        <p:txBody>
          <a:bodyPr/>
          <a:lstStyle>
            <a:lvl1pPr>
              <a:defRPr/>
            </a:lvl1pPr>
          </a:lstStyle>
          <a:p>
            <a:endParaRPr lang="en-US"/>
          </a:p>
          <a:p>
            <a:fld id="{F715A76A-0104-FA4C-8F31-F5F4CB7F202D}" type="slidenum">
              <a:rPr lang="en-US"/>
              <a:pPr/>
              <a:t>‹#›</a:t>
            </a:fld>
            <a:endParaRPr lang="en-US" sz="1400">
              <a:latin typeface="Times" charset="0"/>
            </a:endParaRPr>
          </a:p>
        </p:txBody>
      </p:sp>
    </p:spTree>
    <p:extLst>
      <p:ext uri="{BB962C8B-B14F-4D97-AF65-F5344CB8AC3E}">
        <p14:creationId xmlns:p14="http://schemas.microsoft.com/office/powerpoint/2010/main" val="3512288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2014.02.12</a:t>
            </a:r>
            <a:endParaRPr lang="en-US"/>
          </a:p>
        </p:txBody>
      </p:sp>
      <p:sp>
        <p:nvSpPr>
          <p:cNvPr id="6" name="Footer Placeholder 5"/>
          <p:cNvSpPr>
            <a:spLocks noGrp="1"/>
          </p:cNvSpPr>
          <p:nvPr>
            <p:ph type="ftr" sz="quarter" idx="11"/>
          </p:nvPr>
        </p:nvSpPr>
        <p:spPr/>
        <p:txBody>
          <a:bodyPr/>
          <a:lstStyle>
            <a:lvl1pPr>
              <a:defRPr/>
            </a:lvl1pPr>
          </a:lstStyle>
          <a:p>
            <a:r>
              <a:rPr lang="en-US" smtClean="0"/>
              <a:t>P.Z. Takacs</a:t>
            </a:r>
            <a:endParaRPr lang="en-US"/>
          </a:p>
        </p:txBody>
      </p:sp>
      <p:sp>
        <p:nvSpPr>
          <p:cNvPr id="7" name="Slide Number Placeholder 6"/>
          <p:cNvSpPr>
            <a:spLocks noGrp="1"/>
          </p:cNvSpPr>
          <p:nvPr>
            <p:ph type="sldNum" sz="quarter" idx="12"/>
          </p:nvPr>
        </p:nvSpPr>
        <p:spPr/>
        <p:txBody>
          <a:bodyPr/>
          <a:lstStyle>
            <a:lvl1pPr>
              <a:defRPr/>
            </a:lvl1pPr>
          </a:lstStyle>
          <a:p>
            <a:endParaRPr lang="en-US"/>
          </a:p>
          <a:p>
            <a:fld id="{7FE20A41-911B-F147-A9F8-3A1237890490}" type="slidenum">
              <a:rPr lang="en-US"/>
              <a:pPr/>
              <a:t>‹#›</a:t>
            </a:fld>
            <a:endParaRPr lang="en-US" sz="1400">
              <a:latin typeface="Times" charset="0"/>
            </a:endParaRPr>
          </a:p>
        </p:txBody>
      </p:sp>
    </p:spTree>
    <p:extLst>
      <p:ext uri="{BB962C8B-B14F-4D97-AF65-F5344CB8AC3E}">
        <p14:creationId xmlns:p14="http://schemas.microsoft.com/office/powerpoint/2010/main" val="519600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2014.02.12</a:t>
            </a:r>
            <a:endParaRPr lang="en-US"/>
          </a:p>
        </p:txBody>
      </p:sp>
      <p:sp>
        <p:nvSpPr>
          <p:cNvPr id="6" name="Footer Placeholder 5"/>
          <p:cNvSpPr>
            <a:spLocks noGrp="1"/>
          </p:cNvSpPr>
          <p:nvPr>
            <p:ph type="ftr" sz="quarter" idx="11"/>
          </p:nvPr>
        </p:nvSpPr>
        <p:spPr/>
        <p:txBody>
          <a:bodyPr/>
          <a:lstStyle>
            <a:lvl1pPr>
              <a:defRPr/>
            </a:lvl1pPr>
          </a:lstStyle>
          <a:p>
            <a:r>
              <a:rPr lang="en-US" smtClean="0"/>
              <a:t>P.Z. Takacs</a:t>
            </a:r>
            <a:endParaRPr lang="en-US"/>
          </a:p>
        </p:txBody>
      </p:sp>
      <p:sp>
        <p:nvSpPr>
          <p:cNvPr id="7" name="Slide Number Placeholder 6"/>
          <p:cNvSpPr>
            <a:spLocks noGrp="1"/>
          </p:cNvSpPr>
          <p:nvPr>
            <p:ph type="sldNum" sz="quarter" idx="12"/>
          </p:nvPr>
        </p:nvSpPr>
        <p:spPr/>
        <p:txBody>
          <a:bodyPr/>
          <a:lstStyle>
            <a:lvl1pPr>
              <a:defRPr/>
            </a:lvl1pPr>
          </a:lstStyle>
          <a:p>
            <a:endParaRPr lang="en-US"/>
          </a:p>
          <a:p>
            <a:fld id="{E0A93F35-33E8-2C4D-B262-25885A886DB6}" type="slidenum">
              <a:rPr lang="en-US"/>
              <a:pPr/>
              <a:t>‹#›</a:t>
            </a:fld>
            <a:endParaRPr lang="en-US" sz="1400">
              <a:latin typeface="Times" charset="0"/>
            </a:endParaRPr>
          </a:p>
        </p:txBody>
      </p:sp>
    </p:spTree>
    <p:extLst>
      <p:ext uri="{BB962C8B-B14F-4D97-AF65-F5344CB8AC3E}">
        <p14:creationId xmlns:p14="http://schemas.microsoft.com/office/powerpoint/2010/main" val="345404500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US" dirty="0"/>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000">
                <a:latin typeface="+mn-lt"/>
              </a:defRPr>
            </a:lvl1pPr>
          </a:lstStyle>
          <a:p>
            <a:r>
              <a:rPr lang="en-US" smtClean="0"/>
              <a:t>2014.02.12</a:t>
            </a:r>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000">
                <a:latin typeface="+mn-lt"/>
              </a:defRPr>
            </a:lvl1pPr>
          </a:lstStyle>
          <a:p>
            <a:r>
              <a:rPr lang="en-US" smtClean="0"/>
              <a:t>P.Z. Takacs</a:t>
            </a: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000">
                <a:latin typeface="+mn-lt"/>
              </a:defRPr>
            </a:lvl1pPr>
          </a:lstStyle>
          <a:p>
            <a:endParaRPr lang="en-US"/>
          </a:p>
          <a:p>
            <a:fld id="{AAE0FF4C-0E18-0541-B580-1275B1097823}" type="slidenum">
              <a:rPr lang="en-US"/>
              <a:pPr/>
              <a:t>‹#›</a:t>
            </a:fld>
            <a:endParaRPr lang="en-US" sz="1400">
              <a:latin typeface="Times" charset="0"/>
            </a:endParaRPr>
          </a:p>
        </p:txBody>
      </p:sp>
      <p:sp>
        <p:nvSpPr>
          <p:cNvPr id="1031" name="Rectangle 7"/>
          <p:cNvSpPr>
            <a:spLocks noChangeArrowheads="1"/>
          </p:cNvSpPr>
          <p:nvPr/>
        </p:nvSpPr>
        <p:spPr bwMode="auto">
          <a:xfrm>
            <a:off x="263525" y="-169863"/>
            <a:ext cx="184150" cy="4572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1" fontAlgn="base" hangingPunct="1">
        <a:spcBef>
          <a:spcPct val="0"/>
        </a:spcBef>
        <a:spcAft>
          <a:spcPct val="0"/>
        </a:spcAft>
        <a:defRPr sz="2400" b="1">
          <a:solidFill>
            <a:schemeClr val="tx2"/>
          </a:solidFill>
          <a:latin typeface="+mj-lt"/>
          <a:ea typeface="+mj-ea"/>
          <a:cs typeface="+mj-cs"/>
        </a:defRPr>
      </a:lvl1pPr>
      <a:lvl2pPr algn="ctr" rtl="0" eaLnBrk="1" fontAlgn="base" hangingPunct="1">
        <a:spcBef>
          <a:spcPct val="0"/>
        </a:spcBef>
        <a:spcAft>
          <a:spcPct val="0"/>
        </a:spcAft>
        <a:defRPr sz="3200" b="1">
          <a:solidFill>
            <a:schemeClr val="tx2"/>
          </a:solidFill>
          <a:latin typeface="Arial" charset="0"/>
          <a:ea typeface="ＭＳ Ｐゴシック" charset="0"/>
        </a:defRPr>
      </a:lvl2pPr>
      <a:lvl3pPr algn="ctr" rtl="0" eaLnBrk="1" fontAlgn="base" hangingPunct="1">
        <a:spcBef>
          <a:spcPct val="0"/>
        </a:spcBef>
        <a:spcAft>
          <a:spcPct val="0"/>
        </a:spcAft>
        <a:defRPr sz="3200" b="1">
          <a:solidFill>
            <a:schemeClr val="tx2"/>
          </a:solidFill>
          <a:latin typeface="Arial" charset="0"/>
          <a:ea typeface="ＭＳ Ｐゴシック" charset="0"/>
        </a:defRPr>
      </a:lvl3pPr>
      <a:lvl4pPr algn="ctr" rtl="0" eaLnBrk="1" fontAlgn="base" hangingPunct="1">
        <a:spcBef>
          <a:spcPct val="0"/>
        </a:spcBef>
        <a:spcAft>
          <a:spcPct val="0"/>
        </a:spcAft>
        <a:defRPr sz="3200" b="1">
          <a:solidFill>
            <a:schemeClr val="tx2"/>
          </a:solidFill>
          <a:latin typeface="Arial" charset="0"/>
          <a:ea typeface="ＭＳ Ｐゴシック" charset="0"/>
        </a:defRPr>
      </a:lvl4pPr>
      <a:lvl5pPr algn="ctr" rtl="0" eaLnBrk="1" fontAlgn="base" hangingPunct="1">
        <a:spcBef>
          <a:spcPct val="0"/>
        </a:spcBef>
        <a:spcAft>
          <a:spcPct val="0"/>
        </a:spcAft>
        <a:defRPr sz="3200" b="1">
          <a:solidFill>
            <a:schemeClr val="tx2"/>
          </a:solidFill>
          <a:latin typeface="Arial" charset="0"/>
          <a:ea typeface="ＭＳ Ｐゴシック" charset="0"/>
        </a:defRPr>
      </a:lvl5pPr>
      <a:lvl6pPr marL="457200" algn="ctr" rtl="0" eaLnBrk="1" fontAlgn="base" hangingPunct="1">
        <a:spcBef>
          <a:spcPct val="0"/>
        </a:spcBef>
        <a:spcAft>
          <a:spcPct val="0"/>
        </a:spcAft>
        <a:defRPr sz="3200" b="1">
          <a:solidFill>
            <a:schemeClr val="tx2"/>
          </a:solidFill>
          <a:latin typeface="Arial" charset="0"/>
          <a:ea typeface="ＭＳ Ｐゴシック" charset="0"/>
        </a:defRPr>
      </a:lvl6pPr>
      <a:lvl7pPr marL="914400" algn="ctr" rtl="0" eaLnBrk="1" fontAlgn="base" hangingPunct="1">
        <a:spcBef>
          <a:spcPct val="0"/>
        </a:spcBef>
        <a:spcAft>
          <a:spcPct val="0"/>
        </a:spcAft>
        <a:defRPr sz="3200" b="1">
          <a:solidFill>
            <a:schemeClr val="tx2"/>
          </a:solidFill>
          <a:latin typeface="Arial" charset="0"/>
          <a:ea typeface="ＭＳ Ｐゴシック" charset="0"/>
        </a:defRPr>
      </a:lvl7pPr>
      <a:lvl8pPr marL="1371600" algn="ctr" rtl="0" eaLnBrk="1" fontAlgn="base" hangingPunct="1">
        <a:spcBef>
          <a:spcPct val="0"/>
        </a:spcBef>
        <a:spcAft>
          <a:spcPct val="0"/>
        </a:spcAft>
        <a:defRPr sz="3200" b="1">
          <a:solidFill>
            <a:schemeClr val="tx2"/>
          </a:solidFill>
          <a:latin typeface="Arial" charset="0"/>
          <a:ea typeface="ＭＳ Ｐゴシック" charset="0"/>
        </a:defRPr>
      </a:lvl8pPr>
      <a:lvl9pPr marL="1828800" algn="ctr" rtl="0" eaLnBrk="1" fontAlgn="base" hangingPunct="1">
        <a:spcBef>
          <a:spcPct val="0"/>
        </a:spcBef>
        <a:spcAft>
          <a:spcPct val="0"/>
        </a:spcAft>
        <a:defRPr sz="3200" b="1">
          <a:solidFill>
            <a:schemeClr val="tx2"/>
          </a:solidFill>
          <a:latin typeface="Arial" charset="0"/>
          <a:ea typeface="ＭＳ Ｐゴシック" charset="0"/>
        </a:defRPr>
      </a:lvl9pPr>
    </p:titleStyle>
    <p:bodyStyle>
      <a:lvl1pPr marL="342900" indent="-342900" algn="l" rtl="0" eaLnBrk="1" fontAlgn="base" hangingPunct="1">
        <a:spcBef>
          <a:spcPts val="636"/>
        </a:spcBef>
        <a:spcAft>
          <a:spcPts val="0"/>
        </a:spcAft>
        <a:buChar char="•"/>
        <a:defRPr sz="1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1200">
          <a:solidFill>
            <a:schemeClr val="tx1"/>
          </a:solidFill>
          <a:latin typeface="+mn-lt"/>
          <a:ea typeface="+mn-ea"/>
        </a:defRPr>
      </a:lvl2pPr>
      <a:lvl3pPr marL="1143000" indent="-228600" algn="l" rtl="0" eaLnBrk="1" fontAlgn="base" hangingPunct="1">
        <a:spcBef>
          <a:spcPct val="20000"/>
        </a:spcBef>
        <a:spcAft>
          <a:spcPct val="0"/>
        </a:spcAft>
        <a:buChar char="•"/>
        <a:defRPr sz="1100">
          <a:solidFill>
            <a:schemeClr val="tx1"/>
          </a:solidFill>
          <a:latin typeface="+mn-lt"/>
          <a:ea typeface="+mn-ea"/>
        </a:defRPr>
      </a:lvl3pPr>
      <a:lvl4pPr marL="1600200" indent="-228600" algn="l" rtl="0" eaLnBrk="1" fontAlgn="base" hangingPunct="1">
        <a:spcBef>
          <a:spcPct val="20000"/>
        </a:spcBef>
        <a:spcAft>
          <a:spcPct val="0"/>
        </a:spcAft>
        <a:buChar char="–"/>
        <a:defRPr sz="1400">
          <a:solidFill>
            <a:schemeClr val="tx1"/>
          </a:solidFill>
          <a:latin typeface="Times" charset="0"/>
          <a:ea typeface="+mn-ea"/>
        </a:defRPr>
      </a:lvl4pPr>
      <a:lvl5pPr marL="2057400" indent="-228600" algn="l" rtl="0" eaLnBrk="1" fontAlgn="base" hangingPunct="1">
        <a:spcBef>
          <a:spcPct val="20000"/>
        </a:spcBef>
        <a:spcAft>
          <a:spcPct val="0"/>
        </a:spcAft>
        <a:buChar char="»"/>
        <a:defRPr sz="1400">
          <a:solidFill>
            <a:schemeClr val="tx1"/>
          </a:solidFill>
          <a:latin typeface="Times" charset="0"/>
          <a:ea typeface="+mn-ea"/>
        </a:defRPr>
      </a:lvl5pPr>
      <a:lvl6pPr marL="2514600" indent="-228600" algn="l" rtl="0" eaLnBrk="1" fontAlgn="base" hangingPunct="1">
        <a:spcBef>
          <a:spcPct val="20000"/>
        </a:spcBef>
        <a:spcAft>
          <a:spcPct val="0"/>
        </a:spcAft>
        <a:buChar char="»"/>
        <a:defRPr sz="2000">
          <a:solidFill>
            <a:schemeClr val="tx1"/>
          </a:solidFill>
          <a:latin typeface="Times" charset="0"/>
          <a:ea typeface="+mn-ea"/>
        </a:defRPr>
      </a:lvl6pPr>
      <a:lvl7pPr marL="2971800" indent="-228600" algn="l" rtl="0" eaLnBrk="1" fontAlgn="base" hangingPunct="1">
        <a:spcBef>
          <a:spcPct val="20000"/>
        </a:spcBef>
        <a:spcAft>
          <a:spcPct val="0"/>
        </a:spcAft>
        <a:buChar char="»"/>
        <a:defRPr sz="2000">
          <a:solidFill>
            <a:schemeClr val="tx1"/>
          </a:solidFill>
          <a:latin typeface="Times" charset="0"/>
          <a:ea typeface="+mn-ea"/>
        </a:defRPr>
      </a:lvl7pPr>
      <a:lvl8pPr marL="3429000" indent="-228600" algn="l" rtl="0" eaLnBrk="1" fontAlgn="base" hangingPunct="1">
        <a:spcBef>
          <a:spcPct val="20000"/>
        </a:spcBef>
        <a:spcAft>
          <a:spcPct val="0"/>
        </a:spcAft>
        <a:buChar char="»"/>
        <a:defRPr sz="2000">
          <a:solidFill>
            <a:schemeClr val="tx1"/>
          </a:solidFill>
          <a:latin typeface="Times" charset="0"/>
          <a:ea typeface="+mn-ea"/>
        </a:defRPr>
      </a:lvl8pPr>
      <a:lvl9pPr marL="3886200" indent="-228600" algn="l" rtl="0" eaLnBrk="1" fontAlgn="base" hangingPunct="1">
        <a:spcBef>
          <a:spcPct val="20000"/>
        </a:spcBef>
        <a:spcAft>
          <a:spcPct val="0"/>
        </a:spcAft>
        <a:buChar char="»"/>
        <a:defRPr sz="2000">
          <a:solidFill>
            <a:schemeClr val="tx1"/>
          </a:solidFill>
          <a:latin typeface="Times" charset="0"/>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1.emf"/><Relationship Id="rId5" Type="http://schemas.openxmlformats.org/officeDocument/2006/relationships/oleObject" Target="../embeddings/oleObject2.bin"/><Relationship Id="rId6" Type="http://schemas.openxmlformats.org/officeDocument/2006/relationships/image" Target="../media/image2.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 Id="rId3" Type="http://schemas.openxmlformats.org/officeDocument/2006/relationships/image" Target="../media/image4.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5.emf"/><Relationship Id="rId3" Type="http://schemas.openxmlformats.org/officeDocument/2006/relationships/image" Target="../media/image6.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2014.02.19</a:t>
            </a:r>
          </a:p>
        </p:txBody>
      </p:sp>
      <p:sp>
        <p:nvSpPr>
          <p:cNvPr id="5" name="Footer Placeholder 4"/>
          <p:cNvSpPr>
            <a:spLocks noGrp="1"/>
          </p:cNvSpPr>
          <p:nvPr>
            <p:ph type="ftr" sz="quarter" idx="11"/>
          </p:nvPr>
        </p:nvSpPr>
        <p:spPr/>
        <p:txBody>
          <a:bodyPr/>
          <a:lstStyle/>
          <a:p>
            <a:r>
              <a:rPr lang="en-US" smtClean="0"/>
              <a:t>P.Z. Takacs</a:t>
            </a:r>
            <a:endParaRPr lang="en-US"/>
          </a:p>
        </p:txBody>
      </p:sp>
      <p:sp>
        <p:nvSpPr>
          <p:cNvPr id="6" name="Slide Number Placeholder 5"/>
          <p:cNvSpPr>
            <a:spLocks noGrp="1"/>
          </p:cNvSpPr>
          <p:nvPr>
            <p:ph type="sldNum" sz="quarter" idx="12"/>
          </p:nvPr>
        </p:nvSpPr>
        <p:spPr/>
        <p:txBody>
          <a:bodyPr/>
          <a:lstStyle/>
          <a:p>
            <a:endParaRPr lang="en-US"/>
          </a:p>
          <a:p>
            <a:fld id="{9DD852FF-8B48-1649-BEBE-98E6FC469672}" type="slidenum">
              <a:rPr lang="en-US"/>
              <a:pPr/>
              <a:t>1</a:t>
            </a:fld>
            <a:endParaRPr lang="en-US" sz="1400">
              <a:latin typeface="Times" charset="0"/>
            </a:endParaRPr>
          </a:p>
        </p:txBody>
      </p:sp>
      <p:sp>
        <p:nvSpPr>
          <p:cNvPr id="2052" name="Rectangle 4"/>
          <p:cNvSpPr>
            <a:spLocks noGrp="1" noChangeArrowheads="1"/>
          </p:cNvSpPr>
          <p:nvPr>
            <p:ph type="ctrTitle"/>
          </p:nvPr>
        </p:nvSpPr>
        <p:spPr>
          <a:xfrm>
            <a:off x="685800" y="2286000"/>
            <a:ext cx="7772400" cy="1143000"/>
          </a:xfrm>
        </p:spPr>
        <p:txBody>
          <a:bodyPr/>
          <a:lstStyle/>
          <a:p>
            <a:r>
              <a:rPr lang="en-US" dirty="0" smtClean="0"/>
              <a:t>OP1.005 </a:t>
            </a:r>
            <a:r>
              <a:rPr lang="en-US" dirty="0" err="1" smtClean="0"/>
              <a:t>Telecon</a:t>
            </a:r>
            <a:r>
              <a:rPr lang="en-US" dirty="0" smtClean="0"/>
              <a:t> Talking Points</a:t>
            </a:r>
            <a:endParaRPr lang="en-US" dirty="0"/>
          </a:p>
        </p:txBody>
      </p:sp>
      <p:sp>
        <p:nvSpPr>
          <p:cNvPr id="2053" name="Rectangle 5"/>
          <p:cNvSpPr>
            <a:spLocks noGrp="1" noChangeArrowheads="1"/>
          </p:cNvSpPr>
          <p:nvPr>
            <p:ph type="subTitle" idx="1"/>
          </p:nvPr>
        </p:nvSpPr>
        <p:spPr/>
        <p:txBody>
          <a:bodyPr/>
          <a:lstStyle/>
          <a:p>
            <a:r>
              <a:rPr lang="en-US" dirty="0" smtClean="0"/>
              <a:t>PZ </a:t>
            </a:r>
            <a:r>
              <a:rPr lang="en-US" dirty="0" smtClean="0"/>
              <a:t>Takacs</a:t>
            </a:r>
          </a:p>
          <a:p>
            <a:r>
              <a:rPr lang="en-US" dirty="0" smtClean="0"/>
              <a:t>19 Feb 2014</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Annex B</a:t>
            </a:r>
            <a:endParaRPr lang="en-US" dirty="0"/>
          </a:p>
        </p:txBody>
      </p:sp>
      <p:sp>
        <p:nvSpPr>
          <p:cNvPr id="3" name="Content Placeholder 2"/>
          <p:cNvSpPr>
            <a:spLocks noGrp="1"/>
          </p:cNvSpPr>
          <p:nvPr>
            <p:ph idx="1"/>
          </p:nvPr>
        </p:nvSpPr>
        <p:spPr/>
        <p:txBody>
          <a:bodyPr/>
          <a:lstStyle/>
          <a:p>
            <a:r>
              <a:rPr lang="en-US" smtClean="0"/>
              <a:t>Several algorithms </a:t>
            </a:r>
            <a:r>
              <a:rPr lang="en-US" dirty="0" smtClean="0"/>
              <a:t>for height-to-slope and slope-to-height conversions are presented.</a:t>
            </a:r>
          </a:p>
          <a:p>
            <a:endParaRPr lang="en-US" dirty="0"/>
          </a:p>
        </p:txBody>
      </p:sp>
      <p:sp>
        <p:nvSpPr>
          <p:cNvPr id="4" name="Date Placeholder 3"/>
          <p:cNvSpPr>
            <a:spLocks noGrp="1"/>
          </p:cNvSpPr>
          <p:nvPr>
            <p:ph type="dt" sz="half" idx="10"/>
          </p:nvPr>
        </p:nvSpPr>
        <p:spPr/>
        <p:txBody>
          <a:bodyPr/>
          <a:lstStyle/>
          <a:p>
            <a:r>
              <a:rPr lang="en-US" smtClean="0"/>
              <a:t>2014.02.12</a:t>
            </a:r>
            <a:endParaRPr lang="en-US"/>
          </a:p>
        </p:txBody>
      </p:sp>
      <p:sp>
        <p:nvSpPr>
          <p:cNvPr id="5" name="Footer Placeholder 4"/>
          <p:cNvSpPr>
            <a:spLocks noGrp="1"/>
          </p:cNvSpPr>
          <p:nvPr>
            <p:ph type="ftr" sz="quarter" idx="11"/>
          </p:nvPr>
        </p:nvSpPr>
        <p:spPr/>
        <p:txBody>
          <a:bodyPr/>
          <a:lstStyle/>
          <a:p>
            <a:r>
              <a:rPr lang="en-US" smtClean="0"/>
              <a:t>P.Z. Takacs</a:t>
            </a:r>
            <a:endParaRPr lang="en-US"/>
          </a:p>
        </p:txBody>
      </p:sp>
      <p:sp>
        <p:nvSpPr>
          <p:cNvPr id="6" name="Slide Number Placeholder 5"/>
          <p:cNvSpPr>
            <a:spLocks noGrp="1"/>
          </p:cNvSpPr>
          <p:nvPr>
            <p:ph type="sldNum" sz="quarter" idx="12"/>
          </p:nvPr>
        </p:nvSpPr>
        <p:spPr/>
        <p:txBody>
          <a:bodyPr/>
          <a:lstStyle/>
          <a:p>
            <a:endParaRPr lang="en-US" smtClean="0"/>
          </a:p>
          <a:p>
            <a:fld id="{D467CAFC-69B3-324C-864A-3282117AB42F}" type="slidenum">
              <a:rPr lang="en-US" smtClean="0"/>
              <a:pPr/>
              <a:t>10</a:t>
            </a:fld>
            <a:endParaRPr lang="en-US" sz="1400">
              <a:latin typeface="Times" charset="0"/>
            </a:endParaRPr>
          </a:p>
        </p:txBody>
      </p:sp>
    </p:spTree>
    <p:extLst>
      <p:ext uri="{BB962C8B-B14F-4D97-AF65-F5344CB8AC3E}">
        <p14:creationId xmlns:p14="http://schemas.microsoft.com/office/powerpoint/2010/main" val="125085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Follow-on work (for someone else)</a:t>
            </a:r>
            <a:endParaRPr lang="en-US" dirty="0"/>
          </a:p>
        </p:txBody>
      </p:sp>
      <p:sp>
        <p:nvSpPr>
          <p:cNvPr id="3" name="Content Placeholder 2"/>
          <p:cNvSpPr>
            <a:spLocks noGrp="1"/>
          </p:cNvSpPr>
          <p:nvPr>
            <p:ph idx="1"/>
          </p:nvPr>
        </p:nvSpPr>
        <p:spPr/>
        <p:txBody>
          <a:bodyPr/>
          <a:lstStyle/>
          <a:p>
            <a:r>
              <a:rPr lang="en-US" dirty="0" smtClean="0"/>
              <a:t>Surface description in terms of radial-azimuthal coordinates is not addressed. </a:t>
            </a:r>
          </a:p>
          <a:p>
            <a:r>
              <a:rPr lang="en-US" dirty="0" smtClean="0"/>
              <a:t>Description of the PSD in terms of radial-azimuthal coordinates is not addressed. In many cases, it can be very useful to compute a radial PSD profile if the surface roughness is isotropic. </a:t>
            </a:r>
          </a:p>
          <a:p>
            <a:endParaRPr lang="en-US" dirty="0"/>
          </a:p>
        </p:txBody>
      </p:sp>
      <p:sp>
        <p:nvSpPr>
          <p:cNvPr id="4" name="Date Placeholder 3"/>
          <p:cNvSpPr>
            <a:spLocks noGrp="1"/>
          </p:cNvSpPr>
          <p:nvPr>
            <p:ph type="dt" sz="half" idx="10"/>
          </p:nvPr>
        </p:nvSpPr>
        <p:spPr/>
        <p:txBody>
          <a:bodyPr/>
          <a:lstStyle/>
          <a:p>
            <a:r>
              <a:rPr lang="en-US" smtClean="0"/>
              <a:t>2014.02.12</a:t>
            </a:r>
            <a:endParaRPr lang="en-US"/>
          </a:p>
        </p:txBody>
      </p:sp>
      <p:sp>
        <p:nvSpPr>
          <p:cNvPr id="5" name="Footer Placeholder 4"/>
          <p:cNvSpPr>
            <a:spLocks noGrp="1"/>
          </p:cNvSpPr>
          <p:nvPr>
            <p:ph type="ftr" sz="quarter" idx="11"/>
          </p:nvPr>
        </p:nvSpPr>
        <p:spPr/>
        <p:txBody>
          <a:bodyPr/>
          <a:lstStyle/>
          <a:p>
            <a:r>
              <a:rPr lang="en-US" smtClean="0"/>
              <a:t>P.Z. Takacs</a:t>
            </a:r>
            <a:endParaRPr lang="en-US"/>
          </a:p>
        </p:txBody>
      </p:sp>
      <p:sp>
        <p:nvSpPr>
          <p:cNvPr id="6" name="Slide Number Placeholder 5"/>
          <p:cNvSpPr>
            <a:spLocks noGrp="1"/>
          </p:cNvSpPr>
          <p:nvPr>
            <p:ph type="sldNum" sz="quarter" idx="12"/>
          </p:nvPr>
        </p:nvSpPr>
        <p:spPr/>
        <p:txBody>
          <a:bodyPr/>
          <a:lstStyle/>
          <a:p>
            <a:endParaRPr lang="en-US" smtClean="0"/>
          </a:p>
          <a:p>
            <a:fld id="{D467CAFC-69B3-324C-864A-3282117AB42F}" type="slidenum">
              <a:rPr lang="en-US" smtClean="0"/>
              <a:pPr/>
              <a:t>11</a:t>
            </a:fld>
            <a:endParaRPr lang="en-US" sz="1400">
              <a:latin typeface="Times" charset="0"/>
            </a:endParaRPr>
          </a:p>
        </p:txBody>
      </p:sp>
    </p:spTree>
    <p:extLst>
      <p:ext uri="{BB962C8B-B14F-4D97-AF65-F5344CB8AC3E}">
        <p14:creationId xmlns:p14="http://schemas.microsoft.com/office/powerpoint/2010/main" val="2096443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5"/>
          <p:cNvSpPr>
            <a:spLocks noGrp="1" noChangeArrowheads="1"/>
          </p:cNvSpPr>
          <p:nvPr>
            <p:ph type="title"/>
          </p:nvPr>
        </p:nvSpPr>
        <p:spPr>
          <a:xfrm>
            <a:off x="685800" y="609600"/>
            <a:ext cx="7772400" cy="685800"/>
          </a:xfrm>
        </p:spPr>
        <p:txBody>
          <a:bodyPr/>
          <a:lstStyle/>
          <a:p>
            <a:r>
              <a:rPr lang="en-US" dirty="0" smtClean="0"/>
              <a:t>OP1.005 - Statistical Evaluation of Optical Surfaces</a:t>
            </a:r>
            <a:endParaRPr lang="en-US" dirty="0"/>
          </a:p>
        </p:txBody>
      </p:sp>
      <p:sp>
        <p:nvSpPr>
          <p:cNvPr id="2" name="Content Placeholder 1"/>
          <p:cNvSpPr>
            <a:spLocks noGrp="1"/>
          </p:cNvSpPr>
          <p:nvPr>
            <p:ph idx="1"/>
          </p:nvPr>
        </p:nvSpPr>
        <p:spPr>
          <a:xfrm>
            <a:off x="685800" y="1524000"/>
            <a:ext cx="7772400" cy="4114800"/>
          </a:xfrm>
        </p:spPr>
        <p:txBody>
          <a:bodyPr/>
          <a:lstStyle/>
          <a:p>
            <a:r>
              <a:rPr lang="en-US" dirty="0" smtClean="0"/>
              <a:t>Presents standard methods for extracting statistical quantities relevant to optical surfaces from measurements of surface or wavefront topography.</a:t>
            </a:r>
            <a:endParaRPr lang="en-US" dirty="0"/>
          </a:p>
          <a:p>
            <a:endParaRPr lang="en-US" dirty="0" smtClean="0"/>
          </a:p>
          <a:p>
            <a:r>
              <a:rPr lang="en-US" dirty="0" smtClean="0"/>
              <a:t>Deals with the ISOTROPIC surface finish part of the surface topography, after the deterministic figure has been removed by LSF subtraction (DETRENDING). Applicable only to isotropic random rough surfaces. All others BEWARE.</a:t>
            </a:r>
          </a:p>
          <a:p>
            <a:pPr lvl="1"/>
            <a:r>
              <a:rPr lang="en-US" dirty="0" smtClean="0"/>
              <a:t>This DETRENDING is important. If it is not done correctly, the calculation will introduce artifacts into the results that will seriously distort the numbers.</a:t>
            </a:r>
          </a:p>
          <a:p>
            <a:pPr lvl="1"/>
            <a:r>
              <a:rPr lang="en-US" dirty="0" smtClean="0"/>
              <a:t>See OP1.004 for fitting polynomials to the figure part of the topography.</a:t>
            </a:r>
          </a:p>
          <a:p>
            <a:pPr lvl="1"/>
            <a:r>
              <a:rPr lang="en-US" dirty="0" smtClean="0"/>
              <a:t>The residual surface roughness must be able to be characterized by a random distribution, possibly with weak periodic features.</a:t>
            </a:r>
          </a:p>
          <a:p>
            <a:pPr marL="457200" lvl="1" indent="0">
              <a:buNone/>
            </a:pPr>
            <a:endParaRPr lang="en-US" dirty="0"/>
          </a:p>
          <a:p>
            <a:r>
              <a:rPr lang="en-US" dirty="0" smtClean="0"/>
              <a:t>Presents specific formulae for computing functions in terms of discrete summations relevant to machine computation, rather than general definitions in terms of continuous integrals.</a:t>
            </a:r>
          </a:p>
          <a:p>
            <a:pPr lvl="1"/>
            <a:r>
              <a:rPr lang="en-US" dirty="0" smtClean="0"/>
              <a:t>We live in a digital world now.</a:t>
            </a:r>
          </a:p>
          <a:p>
            <a:pPr marL="0" indent="0">
              <a:buNone/>
            </a:pPr>
            <a:endParaRPr lang="en-US" dirty="0"/>
          </a:p>
        </p:txBody>
      </p:sp>
      <p:sp>
        <p:nvSpPr>
          <p:cNvPr id="3" name="Date Placeholder 3"/>
          <p:cNvSpPr>
            <a:spLocks noGrp="1"/>
          </p:cNvSpPr>
          <p:nvPr>
            <p:ph type="dt" sz="half" idx="10"/>
          </p:nvPr>
        </p:nvSpPr>
        <p:spPr/>
        <p:txBody>
          <a:bodyPr/>
          <a:lstStyle/>
          <a:p>
            <a:r>
              <a:rPr lang="en-US" smtClean="0"/>
              <a:t>2014.02.12</a:t>
            </a:r>
            <a:endParaRPr lang="en-US"/>
          </a:p>
        </p:txBody>
      </p:sp>
      <p:sp>
        <p:nvSpPr>
          <p:cNvPr id="4" name="Footer Placeholder 4"/>
          <p:cNvSpPr>
            <a:spLocks noGrp="1"/>
          </p:cNvSpPr>
          <p:nvPr>
            <p:ph type="ftr" sz="quarter" idx="11"/>
          </p:nvPr>
        </p:nvSpPr>
        <p:spPr/>
        <p:txBody>
          <a:bodyPr/>
          <a:lstStyle/>
          <a:p>
            <a:r>
              <a:rPr lang="en-US" smtClean="0"/>
              <a:t>P.Z. Takacs</a:t>
            </a:r>
            <a:endParaRPr lang="en-US"/>
          </a:p>
        </p:txBody>
      </p:sp>
      <p:sp>
        <p:nvSpPr>
          <p:cNvPr id="5" name="Slide Number Placeholder 5"/>
          <p:cNvSpPr>
            <a:spLocks noGrp="1"/>
          </p:cNvSpPr>
          <p:nvPr>
            <p:ph type="sldNum" sz="quarter" idx="12"/>
          </p:nvPr>
        </p:nvSpPr>
        <p:spPr/>
        <p:txBody>
          <a:bodyPr/>
          <a:lstStyle/>
          <a:p>
            <a:endParaRPr lang="en-US"/>
          </a:p>
          <a:p>
            <a:fld id="{96C97662-33FB-A14E-B8FF-51337212EF48}" type="slidenum">
              <a:rPr lang="en-US"/>
              <a:pPr/>
              <a:t>2</a:t>
            </a:fld>
            <a:endParaRPr lang="en-US" sz="1400">
              <a:latin typeface="Times"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772400" cy="533400"/>
          </a:xfrm>
        </p:spPr>
        <p:txBody>
          <a:bodyPr/>
          <a:lstStyle/>
          <a:p>
            <a:r>
              <a:rPr lang="en-US" dirty="0" smtClean="0"/>
              <a:t>Motivation - Why this standard?</a:t>
            </a:r>
            <a:endParaRPr lang="en-US" dirty="0"/>
          </a:p>
        </p:txBody>
      </p:sp>
      <p:sp>
        <p:nvSpPr>
          <p:cNvPr id="3" name="Content Placeholder 2"/>
          <p:cNvSpPr>
            <a:spLocks noGrp="1"/>
          </p:cNvSpPr>
          <p:nvPr>
            <p:ph idx="1"/>
          </p:nvPr>
        </p:nvSpPr>
        <p:spPr>
          <a:xfrm>
            <a:off x="685800" y="1143000"/>
            <a:ext cx="7772400" cy="4953000"/>
          </a:xfrm>
        </p:spPr>
        <p:txBody>
          <a:bodyPr/>
          <a:lstStyle/>
          <a:p>
            <a:r>
              <a:rPr lang="en-US" dirty="0" smtClean="0"/>
              <a:t>Modern </a:t>
            </a:r>
            <a:r>
              <a:rPr lang="en-US" dirty="0" err="1" smtClean="0"/>
              <a:t>interferometric</a:t>
            </a:r>
            <a:r>
              <a:rPr lang="en-US" dirty="0" smtClean="0"/>
              <a:t> instruments with digital cameras produce data arrays that contain much more information than just surface figure. Need a well-defined process for extracting high frequency information that doesn't introduce artifacts due to computational limitations.</a:t>
            </a:r>
          </a:p>
          <a:p>
            <a:r>
              <a:rPr lang="en-US" dirty="0" smtClean="0"/>
              <a:t>Existing </a:t>
            </a:r>
            <a:r>
              <a:rPr lang="en-US" dirty="0"/>
              <a:t>standards for surface topography (B46, ISO 4287 for profiles, ISO 25178 for areas) are designed primarily for machined surfaces that are </a:t>
            </a:r>
            <a:r>
              <a:rPr lang="en-US" dirty="0" smtClean="0"/>
              <a:t>characterized by </a:t>
            </a:r>
            <a:r>
              <a:rPr lang="en-US" dirty="0"/>
              <a:t>a zoo of parameters. </a:t>
            </a:r>
            <a:r>
              <a:rPr lang="en-US" b="1" dirty="0"/>
              <a:t>We only need to know the RMS </a:t>
            </a:r>
            <a:r>
              <a:rPr lang="en-US" b="1" dirty="0" smtClean="0"/>
              <a:t>roughness</a:t>
            </a:r>
            <a:r>
              <a:rPr lang="en-US" b="1" dirty="0"/>
              <a:t> </a:t>
            </a:r>
            <a:r>
              <a:rPr lang="en-US" b="1" dirty="0" smtClean="0"/>
              <a:t>and PSD for optical surfaces.</a:t>
            </a:r>
            <a:endParaRPr lang="en-US" b="1" dirty="0"/>
          </a:p>
          <a:p>
            <a:r>
              <a:rPr lang="en-US" dirty="0"/>
              <a:t>B46 and ISO 4287 have not evolved very much from the old days of analog stylus profilers. Many outmoded concepts</a:t>
            </a:r>
            <a:r>
              <a:rPr lang="en-US" dirty="0" smtClean="0"/>
              <a:t>. Most are irrelevant for optically polished smooth surfaces.</a:t>
            </a:r>
            <a:endParaRPr lang="en-US" dirty="0"/>
          </a:p>
          <a:p>
            <a:pPr lvl="1"/>
            <a:r>
              <a:rPr lang="en-US" dirty="0"/>
              <a:t>Discrete roughness and waviness filters</a:t>
            </a:r>
            <a:r>
              <a:rPr lang="en-US" dirty="0" smtClean="0"/>
              <a:t>. "Phase correct" filters to minimize distortion?</a:t>
            </a:r>
            <a:endParaRPr lang="en-US" dirty="0"/>
          </a:p>
          <a:p>
            <a:pPr lvl="1"/>
            <a:r>
              <a:rPr lang="en-US" dirty="0"/>
              <a:t>Definitions are given by </a:t>
            </a:r>
            <a:r>
              <a:rPr lang="en-US" dirty="0" smtClean="0"/>
              <a:t>formal integrals </a:t>
            </a:r>
            <a:r>
              <a:rPr lang="en-US" dirty="0"/>
              <a:t>rather than in discrete summation form.</a:t>
            </a:r>
          </a:p>
          <a:p>
            <a:pPr lvl="1"/>
            <a:r>
              <a:rPr lang="en-US" dirty="0"/>
              <a:t>Frequency domain is not </a:t>
            </a:r>
            <a:r>
              <a:rPr lang="en-US" dirty="0" smtClean="0"/>
              <a:t>considered at </a:t>
            </a:r>
            <a:r>
              <a:rPr lang="en-US" dirty="0"/>
              <a:t>all.</a:t>
            </a:r>
          </a:p>
          <a:p>
            <a:r>
              <a:rPr lang="en-US" dirty="0" smtClean="0"/>
              <a:t>Make use of CPU computing power for Fourier analysis.</a:t>
            </a:r>
          </a:p>
          <a:p>
            <a:r>
              <a:rPr lang="en-US" dirty="0" smtClean="0"/>
              <a:t>Allows for signal processing concepts in the frequency domain.</a:t>
            </a:r>
          </a:p>
          <a:p>
            <a:pPr lvl="1"/>
            <a:r>
              <a:rPr lang="en-US" dirty="0" smtClean="0"/>
              <a:t>Bandwidth-limited statistics by frequency filtering.</a:t>
            </a:r>
          </a:p>
          <a:p>
            <a:pPr lvl="1"/>
            <a:r>
              <a:rPr lang="en-US" dirty="0" smtClean="0"/>
              <a:t>Power spectral density (PSD) function analysis - direct connection to scattered light.</a:t>
            </a:r>
          </a:p>
          <a:p>
            <a:pPr lvl="1"/>
            <a:r>
              <a:rPr lang="en-US" dirty="0" smtClean="0"/>
              <a:t>Detrending, Windowing</a:t>
            </a:r>
          </a:p>
          <a:p>
            <a:pPr lvl="1"/>
            <a:r>
              <a:rPr lang="en-US" dirty="0" smtClean="0"/>
              <a:t>No need to transform back into height domain to compute statistics.</a:t>
            </a:r>
          </a:p>
          <a:p>
            <a:r>
              <a:rPr lang="en-US" dirty="0" smtClean="0"/>
              <a:t>Old standards treat slope as a derived, or hybrid, quantity: derivative of height. Many instruments measure slope directly. Need to define slope as a separate quantity.</a:t>
            </a:r>
          </a:p>
          <a:p>
            <a:endParaRPr lang="en-US" dirty="0"/>
          </a:p>
          <a:p>
            <a:endParaRPr lang="en-US" dirty="0"/>
          </a:p>
        </p:txBody>
      </p:sp>
      <p:sp>
        <p:nvSpPr>
          <p:cNvPr id="4" name="Date Placeholder 3"/>
          <p:cNvSpPr>
            <a:spLocks noGrp="1"/>
          </p:cNvSpPr>
          <p:nvPr>
            <p:ph type="dt" sz="half" idx="10"/>
          </p:nvPr>
        </p:nvSpPr>
        <p:spPr/>
        <p:txBody>
          <a:bodyPr/>
          <a:lstStyle/>
          <a:p>
            <a:r>
              <a:rPr lang="en-US" smtClean="0"/>
              <a:t>2014.02.12</a:t>
            </a:r>
            <a:endParaRPr lang="en-US"/>
          </a:p>
        </p:txBody>
      </p:sp>
      <p:sp>
        <p:nvSpPr>
          <p:cNvPr id="5" name="Footer Placeholder 4"/>
          <p:cNvSpPr>
            <a:spLocks noGrp="1"/>
          </p:cNvSpPr>
          <p:nvPr>
            <p:ph type="ftr" sz="quarter" idx="11"/>
          </p:nvPr>
        </p:nvSpPr>
        <p:spPr/>
        <p:txBody>
          <a:bodyPr/>
          <a:lstStyle/>
          <a:p>
            <a:r>
              <a:rPr lang="en-US" smtClean="0"/>
              <a:t>P.Z. Takacs</a:t>
            </a:r>
            <a:endParaRPr lang="en-US"/>
          </a:p>
        </p:txBody>
      </p:sp>
      <p:sp>
        <p:nvSpPr>
          <p:cNvPr id="6" name="Slide Number Placeholder 5"/>
          <p:cNvSpPr>
            <a:spLocks noGrp="1"/>
          </p:cNvSpPr>
          <p:nvPr>
            <p:ph type="sldNum" sz="quarter" idx="12"/>
          </p:nvPr>
        </p:nvSpPr>
        <p:spPr/>
        <p:txBody>
          <a:bodyPr/>
          <a:lstStyle/>
          <a:p>
            <a:endParaRPr lang="en-US" smtClean="0"/>
          </a:p>
          <a:p>
            <a:fld id="{D467CAFC-69B3-324C-864A-3282117AB42F}" type="slidenum">
              <a:rPr lang="en-US" smtClean="0"/>
              <a:pPr/>
              <a:t>3</a:t>
            </a:fld>
            <a:endParaRPr lang="en-US" sz="1400">
              <a:latin typeface="Times" charset="0"/>
            </a:endParaRPr>
          </a:p>
        </p:txBody>
      </p:sp>
    </p:spTree>
    <p:extLst>
      <p:ext uri="{BB962C8B-B14F-4D97-AF65-F5344CB8AC3E}">
        <p14:creationId xmlns:p14="http://schemas.microsoft.com/office/powerpoint/2010/main" val="39424490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609600"/>
          </a:xfrm>
        </p:spPr>
        <p:txBody>
          <a:bodyPr/>
          <a:lstStyle/>
          <a:p>
            <a:r>
              <a:rPr lang="en-US" dirty="0" smtClean="0"/>
              <a:t>Areal Slope definition (5.3.2)</a:t>
            </a:r>
            <a:endParaRPr lang="en-US" dirty="0"/>
          </a:p>
        </p:txBody>
      </p:sp>
      <p:sp>
        <p:nvSpPr>
          <p:cNvPr id="3" name="Content Placeholder 2"/>
          <p:cNvSpPr>
            <a:spLocks noGrp="1"/>
          </p:cNvSpPr>
          <p:nvPr>
            <p:ph idx="1"/>
          </p:nvPr>
        </p:nvSpPr>
        <p:spPr>
          <a:xfrm>
            <a:off x="990600" y="1219200"/>
            <a:ext cx="7772400" cy="4343400"/>
          </a:xfrm>
        </p:spPr>
        <p:txBody>
          <a:bodyPr/>
          <a:lstStyle/>
          <a:p>
            <a:endParaRPr lang="en-US" dirty="0" smtClean="0"/>
          </a:p>
          <a:p>
            <a:r>
              <a:rPr lang="en-US" dirty="0" smtClean="0"/>
              <a:t>Height is a scalar function of (</a:t>
            </a:r>
            <a:r>
              <a:rPr lang="en-US" dirty="0" err="1" smtClean="0"/>
              <a:t>x,y</a:t>
            </a:r>
            <a:r>
              <a:rPr lang="en-US" dirty="0" smtClean="0"/>
              <a:t>) position.</a:t>
            </a:r>
          </a:p>
          <a:p>
            <a:r>
              <a:rPr lang="en-US" dirty="0" smtClean="0"/>
              <a:t>Slope is a </a:t>
            </a:r>
            <a:r>
              <a:rPr lang="en-US" b="1" dirty="0" smtClean="0"/>
              <a:t>vector</a:t>
            </a:r>
            <a:r>
              <a:rPr lang="en-US" dirty="0" smtClean="0"/>
              <a:t> function of (</a:t>
            </a:r>
            <a:r>
              <a:rPr lang="en-US" dirty="0" err="1" smtClean="0"/>
              <a:t>x,y</a:t>
            </a:r>
            <a:r>
              <a:rPr lang="en-US" dirty="0" smtClean="0"/>
              <a:t>). Described by projections onto x- and y-axes.</a:t>
            </a:r>
          </a:p>
          <a:p>
            <a:r>
              <a:rPr lang="en-US" dirty="0" smtClean="0"/>
              <a:t>Earlier standards define profile slope in terms of profile height: [4287: 3.2.9]</a:t>
            </a:r>
            <a:endParaRPr lang="en-US" dirty="0"/>
          </a:p>
          <a:p>
            <a:endParaRPr lang="en-US" dirty="0" smtClean="0"/>
          </a:p>
          <a:p>
            <a:r>
              <a:rPr lang="en-US" dirty="0" smtClean="0"/>
              <a:t>But many instruments measure slope directly, so give it its own symbol: G for "Gradient" (5.3.2)</a:t>
            </a:r>
          </a:p>
          <a:p>
            <a:r>
              <a:rPr lang="en-US" dirty="0" smtClean="0"/>
              <a:t>Areal Slope: </a:t>
            </a:r>
          </a:p>
          <a:p>
            <a:endParaRPr lang="en-US" dirty="0"/>
          </a:p>
          <a:p>
            <a:r>
              <a:rPr lang="en-US" dirty="0" smtClean="0"/>
              <a:t>It has 2 components: </a:t>
            </a:r>
            <a:r>
              <a:rPr lang="en-US" dirty="0" err="1" smtClean="0"/>
              <a:t>G</a:t>
            </a:r>
            <a:r>
              <a:rPr lang="en-US" baseline="-25000" dirty="0" err="1" smtClean="0"/>
              <a:t>x</a:t>
            </a:r>
            <a:r>
              <a:rPr lang="en-US" dirty="0" smtClean="0"/>
              <a:t> and </a:t>
            </a:r>
            <a:r>
              <a:rPr lang="en-US" dirty="0" err="1" smtClean="0"/>
              <a:t>G</a:t>
            </a:r>
            <a:r>
              <a:rPr lang="en-US" baseline="-25000" dirty="0" err="1" smtClean="0"/>
              <a:t>y</a:t>
            </a:r>
            <a:r>
              <a:rPr lang="en-US" dirty="0"/>
              <a:t> </a:t>
            </a:r>
            <a:r>
              <a:rPr lang="en-US" dirty="0" smtClean="0"/>
              <a:t>, each a function of x and y.</a:t>
            </a:r>
          </a:p>
          <a:p>
            <a:r>
              <a:rPr lang="en-US" dirty="0" smtClean="0"/>
              <a:t>Linear profilers measure only one component at a time: Profile slope, </a:t>
            </a:r>
            <a:r>
              <a:rPr lang="en-US" i="1" dirty="0" err="1" smtClean="0"/>
              <a:t>G</a:t>
            </a:r>
            <a:r>
              <a:rPr lang="en-US" i="1" baseline="-25000" dirty="0" err="1" smtClean="0"/>
              <a:t>x</a:t>
            </a:r>
            <a:r>
              <a:rPr lang="en-US" dirty="0"/>
              <a:t> </a:t>
            </a:r>
            <a:r>
              <a:rPr lang="en-US" dirty="0" smtClean="0"/>
              <a:t>(5.2.2)</a:t>
            </a:r>
          </a:p>
          <a:p>
            <a:r>
              <a:rPr lang="en-US" dirty="0" smtClean="0"/>
              <a:t>I only define areal slope. No discussion about fitting "slope surfaces" and computing residuals. </a:t>
            </a:r>
          </a:p>
          <a:p>
            <a:r>
              <a:rPr lang="en-US" dirty="0" smtClean="0"/>
              <a:t>Note that the term "gradient" is used </a:t>
            </a:r>
            <a:r>
              <a:rPr lang="en-US" dirty="0"/>
              <a:t>in 25178-</a:t>
            </a:r>
            <a:r>
              <a:rPr lang="en-US" dirty="0" smtClean="0"/>
              <a:t>2 [3.2.7] but is again defined as a hybrid parameter in terms of height.</a:t>
            </a:r>
            <a:endParaRPr lang="en-US" dirty="0"/>
          </a:p>
          <a:p>
            <a:endParaRPr lang="en-US" dirty="0"/>
          </a:p>
        </p:txBody>
      </p:sp>
      <p:sp>
        <p:nvSpPr>
          <p:cNvPr id="4" name="Date Placeholder 3"/>
          <p:cNvSpPr>
            <a:spLocks noGrp="1"/>
          </p:cNvSpPr>
          <p:nvPr>
            <p:ph type="dt" sz="half" idx="10"/>
          </p:nvPr>
        </p:nvSpPr>
        <p:spPr/>
        <p:txBody>
          <a:bodyPr/>
          <a:lstStyle/>
          <a:p>
            <a:r>
              <a:rPr lang="en-US" smtClean="0"/>
              <a:t>2014.02.12</a:t>
            </a:r>
            <a:endParaRPr lang="en-US"/>
          </a:p>
        </p:txBody>
      </p:sp>
      <p:sp>
        <p:nvSpPr>
          <p:cNvPr id="5" name="Footer Placeholder 4"/>
          <p:cNvSpPr>
            <a:spLocks noGrp="1"/>
          </p:cNvSpPr>
          <p:nvPr>
            <p:ph type="ftr" sz="quarter" idx="11"/>
          </p:nvPr>
        </p:nvSpPr>
        <p:spPr/>
        <p:txBody>
          <a:bodyPr/>
          <a:lstStyle/>
          <a:p>
            <a:r>
              <a:rPr lang="en-US" smtClean="0"/>
              <a:t>P.Z. Takacs</a:t>
            </a:r>
            <a:endParaRPr lang="en-US"/>
          </a:p>
        </p:txBody>
      </p:sp>
      <p:sp>
        <p:nvSpPr>
          <p:cNvPr id="6" name="Slide Number Placeholder 5"/>
          <p:cNvSpPr>
            <a:spLocks noGrp="1"/>
          </p:cNvSpPr>
          <p:nvPr>
            <p:ph type="sldNum" sz="quarter" idx="12"/>
          </p:nvPr>
        </p:nvSpPr>
        <p:spPr/>
        <p:txBody>
          <a:bodyPr/>
          <a:lstStyle/>
          <a:p>
            <a:endParaRPr lang="en-US" smtClean="0"/>
          </a:p>
          <a:p>
            <a:fld id="{D467CAFC-69B3-324C-864A-3282117AB42F}" type="slidenum">
              <a:rPr lang="en-US" smtClean="0"/>
              <a:pPr/>
              <a:t>4</a:t>
            </a:fld>
            <a:endParaRPr lang="en-US" sz="1400">
              <a:latin typeface="Times" charset="0"/>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4243492406"/>
              </p:ext>
            </p:extLst>
          </p:nvPr>
        </p:nvGraphicFramePr>
        <p:xfrm>
          <a:off x="7543800" y="2057400"/>
          <a:ext cx="673100" cy="571500"/>
        </p:xfrm>
        <a:graphic>
          <a:graphicData uri="http://schemas.openxmlformats.org/presentationml/2006/ole">
            <mc:AlternateContent xmlns:mc="http://schemas.openxmlformats.org/markup-compatibility/2006">
              <mc:Choice xmlns:v="urn:schemas-microsoft-com:vml" Requires="v">
                <p:oleObj spid="_x0000_s1043" name="Equation" r:id="rId3" imgW="673100" imgH="571500" progId="Equation.DSMT4">
                  <p:embed/>
                </p:oleObj>
              </mc:Choice>
              <mc:Fallback>
                <p:oleObj name="Equation" r:id="rId3" imgW="673100" imgH="571500" progId="Equation.DSMT4">
                  <p:embed/>
                  <p:pic>
                    <p:nvPicPr>
                      <p:cNvPr id="0" name=""/>
                      <p:cNvPicPr/>
                      <p:nvPr/>
                    </p:nvPicPr>
                    <p:blipFill>
                      <a:blip r:embed="rId4"/>
                      <a:stretch>
                        <a:fillRect/>
                      </a:stretch>
                    </p:blipFill>
                    <p:spPr>
                      <a:xfrm>
                        <a:off x="7543800" y="2057400"/>
                        <a:ext cx="673100" cy="571500"/>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1446169636"/>
              </p:ext>
            </p:extLst>
          </p:nvPr>
        </p:nvGraphicFramePr>
        <p:xfrm>
          <a:off x="2667000" y="3124200"/>
          <a:ext cx="3657600" cy="530087"/>
        </p:xfrm>
        <a:graphic>
          <a:graphicData uri="http://schemas.openxmlformats.org/presentationml/2006/ole">
            <mc:AlternateContent xmlns:mc="http://schemas.openxmlformats.org/markup-compatibility/2006">
              <mc:Choice xmlns:v="urn:schemas-microsoft-com:vml" Requires="v">
                <p:oleObj spid="_x0000_s1044" name="Equation" r:id="rId5" imgW="2628900" imgH="381000" progId="Equation.DSMT4">
                  <p:embed/>
                </p:oleObj>
              </mc:Choice>
              <mc:Fallback>
                <p:oleObj name="Equation" r:id="rId5" imgW="2628900" imgH="381000" progId="Equation.DSMT4">
                  <p:embed/>
                  <p:pic>
                    <p:nvPicPr>
                      <p:cNvPr id="0" name=""/>
                      <p:cNvPicPr/>
                      <p:nvPr/>
                    </p:nvPicPr>
                    <p:blipFill>
                      <a:blip r:embed="rId6"/>
                      <a:stretch>
                        <a:fillRect/>
                      </a:stretch>
                    </p:blipFill>
                    <p:spPr>
                      <a:xfrm>
                        <a:off x="2667000" y="3124200"/>
                        <a:ext cx="3657600" cy="530087"/>
                      </a:xfrm>
                      <a:prstGeom prst="rect">
                        <a:avLst/>
                      </a:prstGeom>
                    </p:spPr>
                  </p:pic>
                </p:oleObj>
              </mc:Fallback>
            </mc:AlternateContent>
          </a:graphicData>
        </a:graphic>
      </p:graphicFrame>
    </p:spTree>
    <p:extLst>
      <p:ext uri="{BB962C8B-B14F-4D97-AF65-F5344CB8AC3E}">
        <p14:creationId xmlns:p14="http://schemas.microsoft.com/office/powerpoint/2010/main" val="404673946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comments</a:t>
            </a:r>
            <a:endParaRPr lang="en-US" dirty="0"/>
          </a:p>
        </p:txBody>
      </p:sp>
      <p:sp>
        <p:nvSpPr>
          <p:cNvPr id="3" name="Content Placeholder 2"/>
          <p:cNvSpPr>
            <a:spLocks noGrp="1"/>
          </p:cNvSpPr>
          <p:nvPr>
            <p:ph idx="1"/>
          </p:nvPr>
        </p:nvSpPr>
        <p:spPr/>
        <p:txBody>
          <a:bodyPr/>
          <a:lstStyle/>
          <a:p>
            <a:r>
              <a:rPr lang="en-US" dirty="0" smtClean="0"/>
              <a:t>All the formulae contain the correct normalization factors to insure that </a:t>
            </a:r>
            <a:r>
              <a:rPr lang="en-US" dirty="0" err="1" smtClean="0"/>
              <a:t>Parseval</a:t>
            </a:r>
            <a:r>
              <a:rPr lang="en-US" dirty="0" smtClean="0"/>
              <a:t> is satisfied, i.e. power is conserved in the height and frequency domains.</a:t>
            </a:r>
          </a:p>
          <a:p>
            <a:r>
              <a:rPr lang="en-US" dirty="0" smtClean="0"/>
              <a:t>Not addressed: zero-padding, standard data set with known results.</a:t>
            </a:r>
          </a:p>
          <a:p>
            <a:r>
              <a:rPr lang="en-US" dirty="0" smtClean="0"/>
              <a:t>All Fourier transform expressions are given in terms of brute-force summations of the canonical forms of the expressions, where the index values are carefully defined. No off-by-one errors allowed. </a:t>
            </a:r>
          </a:p>
          <a:p>
            <a:r>
              <a:rPr lang="en-US" dirty="0" smtClean="0"/>
              <a:t>In practice, actual computations will be done by canned functions and routines with hidden parameters relating to normalization and indexing. The brute force definitions provide a touchstone for insuring canned routines give the proper result.</a:t>
            </a:r>
          </a:p>
          <a:p>
            <a:r>
              <a:rPr lang="en-US" dirty="0"/>
              <a:t>In calculating statistics of random roughness profiles, Windowing distorts the appearance of a specific profile, but the ENSEMBLE AVERAGE over an infinite number of profile realizations is preserved. </a:t>
            </a:r>
          </a:p>
          <a:p>
            <a:pPr lvl="1"/>
            <a:r>
              <a:rPr lang="en-US" dirty="0"/>
              <a:t>The Windowed profile may look funny, but its statistics are good</a:t>
            </a:r>
            <a:r>
              <a:rPr lang="en-US" dirty="0" smtClean="0"/>
              <a:t>.</a:t>
            </a:r>
          </a:p>
          <a:p>
            <a:r>
              <a:rPr lang="en-US" dirty="0" smtClean="0"/>
              <a:t>We don't care what the profile looks like in the end, as long as the statistics are preserved over the ensemble average, because we stay in the frequency domain. The B46 people always transform back into the height domain, so appearance is extremely important to them. </a:t>
            </a:r>
            <a:endParaRPr lang="en-US" dirty="0"/>
          </a:p>
          <a:p>
            <a:endParaRPr lang="en-US" dirty="0" smtClean="0"/>
          </a:p>
          <a:p>
            <a:endParaRPr lang="en-US" dirty="0"/>
          </a:p>
        </p:txBody>
      </p:sp>
      <p:sp>
        <p:nvSpPr>
          <p:cNvPr id="4" name="Date Placeholder 3"/>
          <p:cNvSpPr>
            <a:spLocks noGrp="1"/>
          </p:cNvSpPr>
          <p:nvPr>
            <p:ph type="dt" sz="half" idx="10"/>
          </p:nvPr>
        </p:nvSpPr>
        <p:spPr/>
        <p:txBody>
          <a:bodyPr/>
          <a:lstStyle/>
          <a:p>
            <a:r>
              <a:rPr lang="en-US" smtClean="0"/>
              <a:t>2014.02.12</a:t>
            </a:r>
            <a:endParaRPr lang="en-US"/>
          </a:p>
        </p:txBody>
      </p:sp>
      <p:sp>
        <p:nvSpPr>
          <p:cNvPr id="5" name="Footer Placeholder 4"/>
          <p:cNvSpPr>
            <a:spLocks noGrp="1"/>
          </p:cNvSpPr>
          <p:nvPr>
            <p:ph type="ftr" sz="quarter" idx="11"/>
          </p:nvPr>
        </p:nvSpPr>
        <p:spPr/>
        <p:txBody>
          <a:bodyPr/>
          <a:lstStyle/>
          <a:p>
            <a:r>
              <a:rPr lang="en-US" smtClean="0"/>
              <a:t>P.Z. Takacs</a:t>
            </a:r>
            <a:endParaRPr lang="en-US"/>
          </a:p>
        </p:txBody>
      </p:sp>
      <p:sp>
        <p:nvSpPr>
          <p:cNvPr id="6" name="Slide Number Placeholder 5"/>
          <p:cNvSpPr>
            <a:spLocks noGrp="1"/>
          </p:cNvSpPr>
          <p:nvPr>
            <p:ph type="sldNum" sz="quarter" idx="12"/>
          </p:nvPr>
        </p:nvSpPr>
        <p:spPr/>
        <p:txBody>
          <a:bodyPr/>
          <a:lstStyle/>
          <a:p>
            <a:endParaRPr lang="en-US" smtClean="0"/>
          </a:p>
          <a:p>
            <a:fld id="{D467CAFC-69B3-324C-864A-3282117AB42F}" type="slidenum">
              <a:rPr lang="en-US" smtClean="0"/>
              <a:pPr/>
              <a:t>5</a:t>
            </a:fld>
            <a:endParaRPr lang="en-US" sz="1400">
              <a:latin typeface="Times" charset="0"/>
            </a:endParaRPr>
          </a:p>
        </p:txBody>
      </p:sp>
    </p:spTree>
    <p:extLst>
      <p:ext uri="{BB962C8B-B14F-4D97-AF65-F5344CB8AC3E}">
        <p14:creationId xmlns:p14="http://schemas.microsoft.com/office/powerpoint/2010/main" val="330189638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609600"/>
          </a:xfrm>
        </p:spPr>
        <p:txBody>
          <a:bodyPr/>
          <a:lstStyle/>
          <a:p>
            <a:r>
              <a:rPr lang="en-US" dirty="0" smtClean="0"/>
              <a:t>FT and PSD</a:t>
            </a:r>
            <a:endParaRPr lang="en-US" dirty="0"/>
          </a:p>
        </p:txBody>
      </p:sp>
      <p:sp>
        <p:nvSpPr>
          <p:cNvPr id="3" name="Content Placeholder 2"/>
          <p:cNvSpPr>
            <a:spLocks noGrp="1"/>
          </p:cNvSpPr>
          <p:nvPr>
            <p:ph idx="1"/>
          </p:nvPr>
        </p:nvSpPr>
        <p:spPr>
          <a:xfrm>
            <a:off x="685800" y="1219200"/>
            <a:ext cx="7772400" cy="4114800"/>
          </a:xfrm>
        </p:spPr>
        <p:txBody>
          <a:bodyPr/>
          <a:lstStyle/>
          <a:p>
            <a:r>
              <a:rPr lang="en-US" dirty="0" smtClean="0"/>
              <a:t>The Fourier transform is defined to be the Discrete Fourier Transform, DFT (5.4.7)</a:t>
            </a:r>
          </a:p>
          <a:p>
            <a:endParaRPr lang="en-US" dirty="0" smtClean="0"/>
          </a:p>
          <a:p>
            <a:endParaRPr lang="en-US" dirty="0"/>
          </a:p>
          <a:p>
            <a:endParaRPr lang="en-US" dirty="0" smtClean="0"/>
          </a:p>
          <a:p>
            <a:r>
              <a:rPr lang="en-US" dirty="0" smtClean="0"/>
              <a:t>The particular form of the DFT defined here puts the normalization factor on the inverse transform (5.4.8):</a:t>
            </a:r>
          </a:p>
          <a:p>
            <a:pPr marL="0" indent="0">
              <a:buNone/>
            </a:pPr>
            <a:endParaRPr lang="en-US" dirty="0" smtClean="0"/>
          </a:p>
          <a:p>
            <a:pPr marL="0" indent="0">
              <a:buNone/>
            </a:pPr>
            <a:endParaRPr lang="en-US" dirty="0" smtClean="0"/>
          </a:p>
          <a:p>
            <a:r>
              <a:rPr lang="en-US" dirty="0" smtClean="0"/>
              <a:t>The PSD definition is in terms of the "</a:t>
            </a:r>
            <a:r>
              <a:rPr lang="en-US" dirty="0" err="1" smtClean="0"/>
              <a:t>periodogram</a:t>
            </a:r>
            <a:r>
              <a:rPr lang="en-US" dirty="0" smtClean="0"/>
              <a:t>" of the data set. (5.4.10)</a:t>
            </a:r>
          </a:p>
          <a:p>
            <a:r>
              <a:rPr lang="en-US" dirty="0" smtClean="0"/>
              <a:t>PSD </a:t>
            </a:r>
            <a:r>
              <a:rPr lang="en-US" dirty="0"/>
              <a:t>exhibits large fluctuations between points. </a:t>
            </a:r>
            <a:r>
              <a:rPr lang="en-US" dirty="0" smtClean="0"/>
              <a:t>There </a:t>
            </a:r>
            <a:r>
              <a:rPr lang="en-US" dirty="0"/>
              <a:t>are standard ways to reduce the variance in the </a:t>
            </a:r>
            <a:r>
              <a:rPr lang="en-US" dirty="0" err="1"/>
              <a:t>periodogram</a:t>
            </a:r>
            <a:r>
              <a:rPr lang="en-US" dirty="0" smtClean="0"/>
              <a:t>. Simplest is to </a:t>
            </a:r>
            <a:r>
              <a:rPr lang="en-US" dirty="0"/>
              <a:t>average many to reduce the variance. </a:t>
            </a:r>
            <a:endParaRPr lang="en-US" dirty="0" smtClean="0"/>
          </a:p>
          <a:p>
            <a:r>
              <a:rPr lang="en-US" dirty="0" smtClean="0"/>
              <a:t>Smoothing of the </a:t>
            </a:r>
            <a:r>
              <a:rPr lang="en-US" dirty="0" err="1" smtClean="0"/>
              <a:t>periodogram</a:t>
            </a:r>
            <a:r>
              <a:rPr lang="en-US" dirty="0" smtClean="0"/>
              <a:t> are not addressed. Exercise for the reader.</a:t>
            </a:r>
            <a:endParaRPr lang="en-US" dirty="0"/>
          </a:p>
          <a:p>
            <a:r>
              <a:rPr lang="en-US" dirty="0" smtClean="0"/>
              <a:t>Areal functions are analogous to the profile functions. (5.5)</a:t>
            </a:r>
            <a:endParaRPr lang="en-US" dirty="0"/>
          </a:p>
        </p:txBody>
      </p:sp>
      <p:sp>
        <p:nvSpPr>
          <p:cNvPr id="4" name="Date Placeholder 3"/>
          <p:cNvSpPr>
            <a:spLocks noGrp="1"/>
          </p:cNvSpPr>
          <p:nvPr>
            <p:ph type="dt" sz="half" idx="10"/>
          </p:nvPr>
        </p:nvSpPr>
        <p:spPr/>
        <p:txBody>
          <a:bodyPr/>
          <a:lstStyle/>
          <a:p>
            <a:r>
              <a:rPr lang="en-US" smtClean="0"/>
              <a:t>2014.02.12</a:t>
            </a:r>
            <a:endParaRPr lang="en-US"/>
          </a:p>
        </p:txBody>
      </p:sp>
      <p:sp>
        <p:nvSpPr>
          <p:cNvPr id="5" name="Footer Placeholder 4"/>
          <p:cNvSpPr>
            <a:spLocks noGrp="1"/>
          </p:cNvSpPr>
          <p:nvPr>
            <p:ph type="ftr" sz="quarter" idx="11"/>
          </p:nvPr>
        </p:nvSpPr>
        <p:spPr/>
        <p:txBody>
          <a:bodyPr/>
          <a:lstStyle/>
          <a:p>
            <a:r>
              <a:rPr lang="en-US" smtClean="0"/>
              <a:t>P.Z. Takacs</a:t>
            </a:r>
            <a:endParaRPr lang="en-US"/>
          </a:p>
        </p:txBody>
      </p:sp>
      <p:sp>
        <p:nvSpPr>
          <p:cNvPr id="6" name="Slide Number Placeholder 5"/>
          <p:cNvSpPr>
            <a:spLocks noGrp="1"/>
          </p:cNvSpPr>
          <p:nvPr>
            <p:ph type="sldNum" sz="quarter" idx="12"/>
          </p:nvPr>
        </p:nvSpPr>
        <p:spPr/>
        <p:txBody>
          <a:bodyPr/>
          <a:lstStyle/>
          <a:p>
            <a:endParaRPr lang="en-US" smtClean="0"/>
          </a:p>
          <a:p>
            <a:fld id="{D467CAFC-69B3-324C-864A-3282117AB42F}" type="slidenum">
              <a:rPr lang="en-US" smtClean="0"/>
              <a:pPr/>
              <a:t>6</a:t>
            </a:fld>
            <a:endParaRPr lang="en-US" sz="1400">
              <a:latin typeface="Times" charset="0"/>
            </a:endParaRPr>
          </a:p>
        </p:txBody>
      </p:sp>
      <p:pic>
        <p:nvPicPr>
          <p:cNvPr id="7" name="Picture 6"/>
          <p:cNvPicPr>
            <a:picLocks noChangeAspect="1"/>
          </p:cNvPicPr>
          <p:nvPr/>
        </p:nvPicPr>
        <p:blipFill>
          <a:blip r:embed="rId2"/>
          <a:stretch>
            <a:fillRect/>
          </a:stretch>
        </p:blipFill>
        <p:spPr>
          <a:xfrm>
            <a:off x="2583426" y="1600200"/>
            <a:ext cx="3106993" cy="609600"/>
          </a:xfrm>
          <a:prstGeom prst="rect">
            <a:avLst/>
          </a:prstGeom>
        </p:spPr>
      </p:pic>
      <p:pic>
        <p:nvPicPr>
          <p:cNvPr id="9" name="Picture 8"/>
          <p:cNvPicPr>
            <a:picLocks noChangeAspect="1"/>
          </p:cNvPicPr>
          <p:nvPr/>
        </p:nvPicPr>
        <p:blipFill>
          <a:blip r:embed="rId3"/>
          <a:stretch>
            <a:fillRect/>
          </a:stretch>
        </p:blipFill>
        <p:spPr>
          <a:xfrm>
            <a:off x="2590800" y="2667000"/>
            <a:ext cx="2966412" cy="596900"/>
          </a:xfrm>
          <a:prstGeom prst="rect">
            <a:avLst/>
          </a:prstGeom>
        </p:spPr>
      </p:pic>
    </p:spTree>
    <p:extLst>
      <p:ext uri="{BB962C8B-B14F-4D97-AF65-F5344CB8AC3E}">
        <p14:creationId xmlns:p14="http://schemas.microsoft.com/office/powerpoint/2010/main" val="13026601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609600"/>
          </a:xfrm>
        </p:spPr>
        <p:txBody>
          <a:bodyPr/>
          <a:lstStyle/>
          <a:p>
            <a:r>
              <a:rPr lang="en-US" dirty="0" smtClean="0"/>
              <a:t>Band-limited statistics (5.6)</a:t>
            </a:r>
            <a:endParaRPr lang="en-US" dirty="0"/>
          </a:p>
        </p:txBody>
      </p:sp>
      <p:sp>
        <p:nvSpPr>
          <p:cNvPr id="4" name="Date Placeholder 3"/>
          <p:cNvSpPr>
            <a:spLocks noGrp="1"/>
          </p:cNvSpPr>
          <p:nvPr>
            <p:ph type="dt" sz="half" idx="10"/>
          </p:nvPr>
        </p:nvSpPr>
        <p:spPr/>
        <p:txBody>
          <a:bodyPr/>
          <a:lstStyle/>
          <a:p>
            <a:r>
              <a:rPr lang="en-US" smtClean="0"/>
              <a:t>2014.02.12</a:t>
            </a:r>
            <a:endParaRPr lang="en-US"/>
          </a:p>
        </p:txBody>
      </p:sp>
      <p:sp>
        <p:nvSpPr>
          <p:cNvPr id="5" name="Footer Placeholder 4"/>
          <p:cNvSpPr>
            <a:spLocks noGrp="1"/>
          </p:cNvSpPr>
          <p:nvPr>
            <p:ph type="ftr" sz="quarter" idx="11"/>
          </p:nvPr>
        </p:nvSpPr>
        <p:spPr/>
        <p:txBody>
          <a:bodyPr/>
          <a:lstStyle/>
          <a:p>
            <a:r>
              <a:rPr lang="en-US" smtClean="0"/>
              <a:t>P.Z. Takacs</a:t>
            </a:r>
            <a:endParaRPr lang="en-US"/>
          </a:p>
        </p:txBody>
      </p:sp>
      <p:sp>
        <p:nvSpPr>
          <p:cNvPr id="6" name="Slide Number Placeholder 5"/>
          <p:cNvSpPr>
            <a:spLocks noGrp="1"/>
          </p:cNvSpPr>
          <p:nvPr>
            <p:ph type="sldNum" sz="quarter" idx="12"/>
          </p:nvPr>
        </p:nvSpPr>
        <p:spPr/>
        <p:txBody>
          <a:bodyPr/>
          <a:lstStyle/>
          <a:p>
            <a:endParaRPr lang="en-US" smtClean="0"/>
          </a:p>
          <a:p>
            <a:fld id="{D467CAFC-69B3-324C-864A-3282117AB42F}" type="slidenum">
              <a:rPr lang="en-US" smtClean="0"/>
              <a:pPr/>
              <a:t>7</a:t>
            </a:fld>
            <a:endParaRPr lang="en-US" sz="1400">
              <a:latin typeface="Times" charset="0"/>
            </a:endParaRPr>
          </a:p>
        </p:txBody>
      </p:sp>
      <p:pic>
        <p:nvPicPr>
          <p:cNvPr id="7" name="Picture 6"/>
          <p:cNvPicPr>
            <a:picLocks noChangeAspect="1"/>
          </p:cNvPicPr>
          <p:nvPr/>
        </p:nvPicPr>
        <p:blipFill>
          <a:blip r:embed="rId2"/>
          <a:stretch>
            <a:fillRect/>
          </a:stretch>
        </p:blipFill>
        <p:spPr>
          <a:xfrm>
            <a:off x="533400" y="1524000"/>
            <a:ext cx="5385816" cy="1618107"/>
          </a:xfrm>
          <a:prstGeom prst="rect">
            <a:avLst/>
          </a:prstGeom>
          <a:ln>
            <a:solidFill>
              <a:srgbClr val="FFFFFF"/>
            </a:solidFill>
          </a:ln>
        </p:spPr>
      </p:pic>
      <p:grpSp>
        <p:nvGrpSpPr>
          <p:cNvPr id="15" name="Group 14"/>
          <p:cNvGrpSpPr>
            <a:grpSpLocks noChangeAspect="1"/>
          </p:cNvGrpSpPr>
          <p:nvPr/>
        </p:nvGrpSpPr>
        <p:grpSpPr>
          <a:xfrm>
            <a:off x="533400" y="3657600"/>
            <a:ext cx="5285913" cy="2160646"/>
            <a:chOff x="1371600" y="3657600"/>
            <a:chExt cx="5745557" cy="2348528"/>
          </a:xfrm>
        </p:grpSpPr>
        <p:pic>
          <p:nvPicPr>
            <p:cNvPr id="9" name="Picture 8"/>
            <p:cNvPicPr>
              <a:picLocks noChangeAspect="1"/>
            </p:cNvPicPr>
            <p:nvPr/>
          </p:nvPicPr>
          <p:blipFill>
            <a:blip r:embed="rId3"/>
            <a:stretch>
              <a:fillRect/>
            </a:stretch>
          </p:blipFill>
          <p:spPr>
            <a:xfrm>
              <a:off x="1371600" y="3657600"/>
              <a:ext cx="5745557" cy="1924282"/>
            </a:xfrm>
            <a:prstGeom prst="rect">
              <a:avLst/>
            </a:prstGeom>
            <a:ln>
              <a:noFill/>
            </a:ln>
          </p:spPr>
        </p:pic>
        <p:sp>
          <p:nvSpPr>
            <p:cNvPr id="10" name="Process 9"/>
            <p:cNvSpPr/>
            <p:nvPr/>
          </p:nvSpPr>
          <p:spPr bwMode="auto">
            <a:xfrm>
              <a:off x="1446890" y="4870204"/>
              <a:ext cx="1190854" cy="440130"/>
            </a:xfrm>
            <a:prstGeom prst="flowChartProcess">
              <a:avLst/>
            </a:prstGeom>
            <a:solidFill>
              <a:srgbClr val="FFFF00"/>
            </a:solidFill>
            <a:ln w="9525" cap="flat" cmpd="sng" algn="ctr">
              <a:solidFill>
                <a:srgbClr val="103154"/>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0000"/>
                  </a:solidFill>
                  <a:effectLst/>
                  <a:latin typeface="Arial" charset="0"/>
                  <a:ea typeface="ＭＳ Ｐゴシック" charset="0"/>
                  <a:cs typeface="ＭＳ Ｐゴシック" charset="0"/>
                </a:rPr>
                <a:t>Detrending</a:t>
              </a:r>
              <a:endParaRPr kumimoji="0" lang="en-US" sz="1400" b="0" i="0" u="none" strike="noStrike" cap="none" normalizeH="0" baseline="0" dirty="0">
                <a:ln>
                  <a:noFill/>
                </a:ln>
                <a:solidFill>
                  <a:srgbClr val="FF0000"/>
                </a:solidFill>
                <a:effectLst/>
                <a:latin typeface="Arial" charset="0"/>
                <a:ea typeface="ＭＳ Ｐゴシック" charset="0"/>
                <a:cs typeface="ＭＳ Ｐゴシック" charset="0"/>
              </a:endParaRPr>
            </a:p>
          </p:txBody>
        </p:sp>
        <p:sp>
          <p:nvSpPr>
            <p:cNvPr id="11" name="Process 10"/>
            <p:cNvSpPr/>
            <p:nvPr/>
          </p:nvSpPr>
          <p:spPr bwMode="auto">
            <a:xfrm>
              <a:off x="1725352" y="5565998"/>
              <a:ext cx="1190854" cy="440130"/>
            </a:xfrm>
            <a:prstGeom prst="flowChartProcess">
              <a:avLst/>
            </a:prstGeom>
            <a:solidFill>
              <a:srgbClr val="FFFF00"/>
            </a:solidFill>
            <a:ln w="9525" cap="flat" cmpd="sng" algn="ctr">
              <a:solidFill>
                <a:srgbClr val="103154"/>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0000"/>
                  </a:solidFill>
                  <a:effectLst/>
                  <a:latin typeface="Arial" charset="0"/>
                  <a:ea typeface="ＭＳ Ｐゴシック" charset="0"/>
                  <a:cs typeface="ＭＳ Ｐゴシック" charset="0"/>
                </a:rPr>
                <a:t>Windowing</a:t>
              </a:r>
              <a:endParaRPr kumimoji="0" lang="en-US" sz="1600" b="0" i="0" u="none" strike="noStrike" cap="none" normalizeH="0" baseline="0" dirty="0">
                <a:ln>
                  <a:noFill/>
                </a:ln>
                <a:solidFill>
                  <a:srgbClr val="FF0000"/>
                </a:solidFill>
                <a:effectLst/>
                <a:latin typeface="Arial" charset="0"/>
                <a:ea typeface="ＭＳ Ｐゴシック" charset="0"/>
                <a:cs typeface="ＭＳ Ｐゴシック" charset="0"/>
              </a:endParaRPr>
            </a:p>
          </p:txBody>
        </p:sp>
        <p:cxnSp>
          <p:nvCxnSpPr>
            <p:cNvPr id="12" name="Straight Arrow Connector 11"/>
            <p:cNvCxnSpPr/>
            <p:nvPr/>
          </p:nvCxnSpPr>
          <p:spPr bwMode="auto">
            <a:xfrm flipV="1">
              <a:off x="2538935" y="4250429"/>
              <a:ext cx="98809" cy="619776"/>
            </a:xfrm>
            <a:prstGeom prst="straightConnector1">
              <a:avLst/>
            </a:prstGeom>
            <a:solidFill>
              <a:schemeClr val="accent1"/>
            </a:solidFill>
            <a:ln w="28575" cap="flat" cmpd="sng" algn="ctr">
              <a:no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3" name="Straight Arrow Connector 12"/>
            <p:cNvCxnSpPr/>
            <p:nvPr/>
          </p:nvCxnSpPr>
          <p:spPr bwMode="auto">
            <a:xfrm flipV="1">
              <a:off x="2799433" y="4250429"/>
              <a:ext cx="116775" cy="1315569"/>
            </a:xfrm>
            <a:prstGeom prst="straightConnector1">
              <a:avLst/>
            </a:prstGeom>
            <a:solidFill>
              <a:schemeClr val="accent1"/>
            </a:solidFill>
            <a:ln w="28575" cap="flat" cmpd="sng" algn="ctr">
              <a:no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sp>
        <p:nvSpPr>
          <p:cNvPr id="16" name="TextBox 15"/>
          <p:cNvSpPr txBox="1"/>
          <p:nvPr/>
        </p:nvSpPr>
        <p:spPr>
          <a:xfrm>
            <a:off x="6096000" y="1676400"/>
            <a:ext cx="2895600" cy="646331"/>
          </a:xfrm>
          <a:prstGeom prst="rect">
            <a:avLst/>
          </a:prstGeom>
          <a:noFill/>
        </p:spPr>
        <p:txBody>
          <a:bodyPr wrap="square" rtlCol="0">
            <a:spAutoFit/>
          </a:bodyPr>
          <a:lstStyle/>
          <a:p>
            <a:r>
              <a:rPr lang="en-US" sz="1200" dirty="0" smtClean="0">
                <a:latin typeface="+mj-lt"/>
              </a:rPr>
              <a:t>Old method - Transform, apply filter, inverse transform and compute statistics from height profile. </a:t>
            </a:r>
            <a:endParaRPr lang="en-US" sz="1200" dirty="0">
              <a:latin typeface="+mj-lt"/>
            </a:endParaRPr>
          </a:p>
        </p:txBody>
      </p:sp>
      <p:sp>
        <p:nvSpPr>
          <p:cNvPr id="17" name="TextBox 16"/>
          <p:cNvSpPr txBox="1"/>
          <p:nvPr/>
        </p:nvSpPr>
        <p:spPr>
          <a:xfrm>
            <a:off x="6096000" y="4343400"/>
            <a:ext cx="2895600" cy="1015663"/>
          </a:xfrm>
          <a:prstGeom prst="rect">
            <a:avLst/>
          </a:prstGeom>
          <a:noFill/>
        </p:spPr>
        <p:txBody>
          <a:bodyPr wrap="square" rtlCol="0">
            <a:spAutoFit/>
          </a:bodyPr>
          <a:lstStyle/>
          <a:p>
            <a:r>
              <a:rPr lang="en-US" sz="1200" dirty="0" smtClean="0">
                <a:latin typeface="+mj-lt"/>
              </a:rPr>
              <a:t>New method - </a:t>
            </a:r>
            <a:r>
              <a:rPr lang="en-US" sz="1200" dirty="0" err="1" smtClean="0">
                <a:latin typeface="+mj-lt"/>
              </a:rPr>
              <a:t>Detrend</a:t>
            </a:r>
            <a:r>
              <a:rPr lang="en-US" sz="1200" dirty="0" smtClean="0">
                <a:latin typeface="+mj-lt"/>
              </a:rPr>
              <a:t> and Window, then transform and compute PSD in frequency domain. STAY in frequency domain to compute statistics over well-defined bandwidth from PSD.</a:t>
            </a:r>
            <a:endParaRPr lang="en-US" sz="1200" dirty="0">
              <a:latin typeface="+mj-lt"/>
            </a:endParaRPr>
          </a:p>
        </p:txBody>
      </p:sp>
      <p:sp>
        <p:nvSpPr>
          <p:cNvPr id="18" name="Rectangle 17"/>
          <p:cNvSpPr/>
          <p:nvPr/>
        </p:nvSpPr>
        <p:spPr bwMode="auto">
          <a:xfrm>
            <a:off x="228600" y="1447800"/>
            <a:ext cx="5791200" cy="1905000"/>
          </a:xfrm>
          <a:prstGeom prst="rect">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rgbClr val="000000"/>
              </a:solidFill>
              <a:effectLst/>
              <a:latin typeface="Times" charset="0"/>
              <a:ea typeface="ＭＳ Ｐゴシック" charset="0"/>
            </a:endParaRPr>
          </a:p>
        </p:txBody>
      </p:sp>
      <p:sp>
        <p:nvSpPr>
          <p:cNvPr id="19" name="Rectangle 18"/>
          <p:cNvSpPr/>
          <p:nvPr/>
        </p:nvSpPr>
        <p:spPr bwMode="auto">
          <a:xfrm>
            <a:off x="228600" y="3581400"/>
            <a:ext cx="5791200" cy="2362200"/>
          </a:xfrm>
          <a:prstGeom prst="rect">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rgbClr val="000000"/>
              </a:solidFill>
              <a:effectLst/>
              <a:latin typeface="Times" charset="0"/>
              <a:ea typeface="ＭＳ Ｐゴシック" charset="0"/>
            </a:endParaRPr>
          </a:p>
        </p:txBody>
      </p:sp>
    </p:spTree>
    <p:extLst>
      <p:ext uri="{BB962C8B-B14F-4D97-AF65-F5344CB8AC3E}">
        <p14:creationId xmlns:p14="http://schemas.microsoft.com/office/powerpoint/2010/main" val="266476212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Region of Interest, ROI</a:t>
            </a:r>
            <a:endParaRPr lang="en-US" dirty="0"/>
          </a:p>
        </p:txBody>
      </p:sp>
      <p:sp>
        <p:nvSpPr>
          <p:cNvPr id="6" name="Content Placeholder 5"/>
          <p:cNvSpPr>
            <a:spLocks noGrp="1"/>
          </p:cNvSpPr>
          <p:nvPr>
            <p:ph idx="1"/>
          </p:nvPr>
        </p:nvSpPr>
        <p:spPr/>
        <p:txBody>
          <a:bodyPr/>
          <a:lstStyle/>
          <a:p>
            <a:r>
              <a:rPr lang="en-US" dirty="0" smtClean="0"/>
              <a:t>ROI is a necessary construct when dealing with circular aperture data on a rectangular camera, where data points are missing from outside the circle. </a:t>
            </a:r>
          </a:p>
          <a:p>
            <a:r>
              <a:rPr lang="en-US" dirty="0" smtClean="0"/>
              <a:t>Need to define rectangular sub-apertures within the circular area that contain only "valid" data points. Avoid "bad" regions.</a:t>
            </a:r>
          </a:p>
          <a:p>
            <a:r>
              <a:rPr lang="en-US" dirty="0" smtClean="0"/>
              <a:t>Bad regions can be NAN missing data, or outlier glitches. If there are only isolated bad points, possible to interpolate over them to maintain a large ROI. </a:t>
            </a:r>
          </a:p>
          <a:p>
            <a:pPr lvl="1"/>
            <a:r>
              <a:rPr lang="en-US" dirty="0" smtClean="0"/>
              <a:t>Interpolation methods are not addressed.</a:t>
            </a:r>
          </a:p>
          <a:p>
            <a:r>
              <a:rPr lang="en-US" dirty="0" smtClean="0"/>
              <a:t>If more than one ROI is defined, each with a different number of points, difficulty arises in combining PSDs from each region due to different frequency scales. Can't just average the 2 together, unless the fundamental frequencies are the same.</a:t>
            </a:r>
          </a:p>
          <a:p>
            <a:pPr lvl="1"/>
            <a:r>
              <a:rPr lang="en-US" dirty="0" smtClean="0"/>
              <a:t>This is not addressed in the document</a:t>
            </a:r>
          </a:p>
          <a:p>
            <a:endParaRPr lang="en-US" dirty="0"/>
          </a:p>
        </p:txBody>
      </p:sp>
      <p:sp>
        <p:nvSpPr>
          <p:cNvPr id="3" name="Date Placeholder 2"/>
          <p:cNvSpPr>
            <a:spLocks noGrp="1"/>
          </p:cNvSpPr>
          <p:nvPr>
            <p:ph type="dt" sz="half" idx="10"/>
          </p:nvPr>
        </p:nvSpPr>
        <p:spPr/>
        <p:txBody>
          <a:bodyPr/>
          <a:lstStyle/>
          <a:p>
            <a:r>
              <a:rPr lang="en-US" smtClean="0"/>
              <a:t>2014.02.12</a:t>
            </a:r>
            <a:endParaRPr lang="en-US"/>
          </a:p>
        </p:txBody>
      </p:sp>
      <p:sp>
        <p:nvSpPr>
          <p:cNvPr id="4" name="Footer Placeholder 3"/>
          <p:cNvSpPr>
            <a:spLocks noGrp="1"/>
          </p:cNvSpPr>
          <p:nvPr>
            <p:ph type="ftr" sz="quarter" idx="11"/>
          </p:nvPr>
        </p:nvSpPr>
        <p:spPr/>
        <p:txBody>
          <a:bodyPr/>
          <a:lstStyle/>
          <a:p>
            <a:r>
              <a:rPr lang="en-US" smtClean="0"/>
              <a:t>P.Z. Takacs</a:t>
            </a:r>
            <a:endParaRPr lang="en-US"/>
          </a:p>
        </p:txBody>
      </p:sp>
      <p:sp>
        <p:nvSpPr>
          <p:cNvPr id="5" name="Slide Number Placeholder 4"/>
          <p:cNvSpPr>
            <a:spLocks noGrp="1"/>
          </p:cNvSpPr>
          <p:nvPr>
            <p:ph type="sldNum" sz="quarter" idx="12"/>
          </p:nvPr>
        </p:nvSpPr>
        <p:spPr/>
        <p:txBody>
          <a:bodyPr/>
          <a:lstStyle/>
          <a:p>
            <a:endParaRPr lang="en-US" smtClean="0"/>
          </a:p>
          <a:p>
            <a:fld id="{C716D554-B26D-8140-8467-08F6D5E02B9B}" type="slidenum">
              <a:rPr lang="en-US" smtClean="0"/>
              <a:pPr/>
              <a:t>8</a:t>
            </a:fld>
            <a:endParaRPr lang="en-US" sz="1400">
              <a:latin typeface="Times" charset="0"/>
            </a:endParaRPr>
          </a:p>
        </p:txBody>
      </p:sp>
    </p:spTree>
    <p:extLst>
      <p:ext uri="{BB962C8B-B14F-4D97-AF65-F5344CB8AC3E}">
        <p14:creationId xmlns:p14="http://schemas.microsoft.com/office/powerpoint/2010/main" val="1983071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533400"/>
          </a:xfrm>
        </p:spPr>
        <p:txBody>
          <a:bodyPr/>
          <a:lstStyle/>
          <a:p>
            <a:r>
              <a:rPr lang="en-US" dirty="0" smtClean="0"/>
              <a:t>Examples in Annex A</a:t>
            </a:r>
            <a:endParaRPr lang="en-US" dirty="0"/>
          </a:p>
        </p:txBody>
      </p:sp>
      <p:sp>
        <p:nvSpPr>
          <p:cNvPr id="3" name="Content Placeholder 2"/>
          <p:cNvSpPr>
            <a:spLocks noGrp="1"/>
          </p:cNvSpPr>
          <p:nvPr>
            <p:ph idx="1"/>
          </p:nvPr>
        </p:nvSpPr>
        <p:spPr/>
        <p:txBody>
          <a:bodyPr/>
          <a:lstStyle/>
          <a:p>
            <a:r>
              <a:rPr lang="en-US" dirty="0" smtClean="0"/>
              <a:t>Examples of some of the concepts and functions defined in earlier sections are illustrated in Annex , (section 8). </a:t>
            </a:r>
          </a:p>
          <a:p>
            <a:r>
              <a:rPr lang="en-US" dirty="0" smtClean="0"/>
              <a:t>Refer to the figures.</a:t>
            </a:r>
          </a:p>
          <a:p>
            <a:endParaRPr lang="en-US" dirty="0"/>
          </a:p>
        </p:txBody>
      </p:sp>
      <p:sp>
        <p:nvSpPr>
          <p:cNvPr id="4" name="Date Placeholder 3"/>
          <p:cNvSpPr>
            <a:spLocks noGrp="1"/>
          </p:cNvSpPr>
          <p:nvPr>
            <p:ph type="dt" sz="half" idx="10"/>
          </p:nvPr>
        </p:nvSpPr>
        <p:spPr/>
        <p:txBody>
          <a:bodyPr/>
          <a:lstStyle/>
          <a:p>
            <a:r>
              <a:rPr lang="en-US" smtClean="0"/>
              <a:t>2014.02.12</a:t>
            </a:r>
            <a:endParaRPr lang="en-US"/>
          </a:p>
        </p:txBody>
      </p:sp>
      <p:sp>
        <p:nvSpPr>
          <p:cNvPr id="5" name="Footer Placeholder 4"/>
          <p:cNvSpPr>
            <a:spLocks noGrp="1"/>
          </p:cNvSpPr>
          <p:nvPr>
            <p:ph type="ftr" sz="quarter" idx="11"/>
          </p:nvPr>
        </p:nvSpPr>
        <p:spPr/>
        <p:txBody>
          <a:bodyPr/>
          <a:lstStyle/>
          <a:p>
            <a:r>
              <a:rPr lang="en-US" smtClean="0"/>
              <a:t>P.Z. Takacs</a:t>
            </a:r>
            <a:endParaRPr lang="en-US"/>
          </a:p>
        </p:txBody>
      </p:sp>
      <p:sp>
        <p:nvSpPr>
          <p:cNvPr id="6" name="Slide Number Placeholder 5"/>
          <p:cNvSpPr>
            <a:spLocks noGrp="1"/>
          </p:cNvSpPr>
          <p:nvPr>
            <p:ph type="sldNum" sz="quarter" idx="12"/>
          </p:nvPr>
        </p:nvSpPr>
        <p:spPr/>
        <p:txBody>
          <a:bodyPr/>
          <a:lstStyle/>
          <a:p>
            <a:endParaRPr lang="en-US" smtClean="0"/>
          </a:p>
          <a:p>
            <a:fld id="{D467CAFC-69B3-324C-864A-3282117AB42F}" type="slidenum">
              <a:rPr lang="en-US" smtClean="0"/>
              <a:pPr/>
              <a:t>9</a:t>
            </a:fld>
            <a:endParaRPr lang="en-US" sz="1400">
              <a:latin typeface="Times" charset="0"/>
            </a:endParaRPr>
          </a:p>
        </p:txBody>
      </p:sp>
    </p:spTree>
    <p:extLst>
      <p:ext uri="{BB962C8B-B14F-4D97-AF65-F5344CB8AC3E}">
        <p14:creationId xmlns:p14="http://schemas.microsoft.com/office/powerpoint/2010/main" val="4181370607"/>
      </p:ext>
    </p:extLst>
  </p:cSld>
  <p:clrMapOvr>
    <a:masterClrMapping/>
  </p:clrMapOvr>
</p:sld>
</file>

<file path=ppt/theme/theme1.xml><?xml version="1.0" encoding="utf-8"?>
<a:theme xmlns:a="http://schemas.openxmlformats.org/drawingml/2006/main" name="Arial template">
  <a:themeElements>
    <a:clrScheme name="Pixel">
      <a:dk1>
        <a:srgbClr val="103154"/>
      </a:dk1>
      <a:lt1>
        <a:srgbClr val="FFFFFF"/>
      </a:lt1>
      <a:dk2>
        <a:srgbClr val="00BFC3"/>
      </a:dk2>
      <a:lt2>
        <a:srgbClr val="0096FF"/>
      </a:lt2>
      <a:accent1>
        <a:srgbClr val="FF7F01"/>
      </a:accent1>
      <a:accent2>
        <a:srgbClr val="F1B015"/>
      </a:accent2>
      <a:accent3>
        <a:srgbClr val="FBEC85"/>
      </a:accent3>
      <a:accent4>
        <a:srgbClr val="D2C2F1"/>
      </a:accent4>
      <a:accent5>
        <a:srgbClr val="DA5AF4"/>
      </a:accent5>
      <a:accent6>
        <a:srgbClr val="9D09D1"/>
      </a:accent6>
      <a:hlink>
        <a:srgbClr val="1286C9"/>
      </a:hlink>
      <a:folHlink>
        <a:srgbClr val="A8C2E7"/>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Times"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Times" charset="0"/>
            <a:ea typeface="ＭＳ Ｐゴシック" charset="0"/>
          </a:defRPr>
        </a:defPPr>
      </a:lstStyle>
    </a:lnDef>
    <a:txDef>
      <a:spPr>
        <a:noFill/>
      </a:spPr>
      <a:bodyPr wrap="square" rtlCol="0">
        <a:spAutoFit/>
      </a:bodyPr>
      <a:lstStyle>
        <a:defPPr>
          <a:defRPr sz="1200" dirty="0" smtClean="0">
            <a:latin typeface="+mj-lt"/>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Arial plain template.potx</Template>
  <TotalTime>396</TotalTime>
  <Words>1275</Words>
  <Application>Microsoft Macintosh PowerPoint</Application>
  <PresentationFormat>On-screen Show (4:3)</PresentationFormat>
  <Paragraphs>124</Paragraphs>
  <Slides>11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3" baseType="lpstr">
      <vt:lpstr>Arial template</vt:lpstr>
      <vt:lpstr>Equation</vt:lpstr>
      <vt:lpstr>OP1.005 Telecon Talking Points</vt:lpstr>
      <vt:lpstr>OP1.005 - Statistical Evaluation of Optical Surfaces</vt:lpstr>
      <vt:lpstr>Motivation - Why this standard?</vt:lpstr>
      <vt:lpstr>Areal Slope definition (5.3.2)</vt:lpstr>
      <vt:lpstr>General comments</vt:lpstr>
      <vt:lpstr>FT and PSD</vt:lpstr>
      <vt:lpstr>Band-limited statistics (5.6)</vt:lpstr>
      <vt:lpstr>Region of Interest, ROI</vt:lpstr>
      <vt:lpstr>Examples in Annex A</vt:lpstr>
      <vt:lpstr>Annex B</vt:lpstr>
      <vt:lpstr>Follow-on work (for someone else)</vt:lpstr>
    </vt:vector>
  </TitlesOfParts>
  <Company>BNL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Z. Takacs</dc:creator>
  <cp:lastModifiedBy>Peter Takacs</cp:lastModifiedBy>
  <cp:revision>30</cp:revision>
  <dcterms:created xsi:type="dcterms:W3CDTF">2005-10-10T20:02:40Z</dcterms:created>
  <dcterms:modified xsi:type="dcterms:W3CDTF">2014-02-12T22:09:44Z</dcterms:modified>
</cp:coreProperties>
</file>